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62" r:id="rId5"/>
    <p:sldId id="263" r:id="rId6"/>
    <p:sldId id="267" r:id="rId7"/>
    <p:sldId id="265" r:id="rId8"/>
    <p:sldId id="264" r:id="rId9"/>
    <p:sldId id="266" r:id="rId10"/>
    <p:sldId id="260" r:id="rId11"/>
    <p:sldId id="276" r:id="rId12"/>
    <p:sldId id="277" r:id="rId13"/>
    <p:sldId id="278" r:id="rId14"/>
    <p:sldId id="279" r:id="rId15"/>
    <p:sldId id="280" r:id="rId16"/>
    <p:sldId id="281" r:id="rId17"/>
    <p:sldId id="284" r:id="rId18"/>
    <p:sldId id="283" r:id="rId19"/>
    <p:sldId id="285" r:id="rId20"/>
    <p:sldId id="286" r:id="rId21"/>
    <p:sldId id="288" r:id="rId22"/>
    <p:sldId id="306" r:id="rId23"/>
    <p:sldId id="290" r:id="rId24"/>
    <p:sldId id="291" r:id="rId25"/>
    <p:sldId id="282" r:id="rId26"/>
    <p:sldId id="292" r:id="rId27"/>
    <p:sldId id="294" r:id="rId28"/>
    <p:sldId id="295" r:id="rId29"/>
    <p:sldId id="296" r:id="rId30"/>
    <p:sldId id="297" r:id="rId31"/>
    <p:sldId id="298" r:id="rId32"/>
    <p:sldId id="268" r:id="rId33"/>
    <p:sldId id="299" r:id="rId34"/>
    <p:sldId id="301" r:id="rId35"/>
    <p:sldId id="271" r:id="rId36"/>
    <p:sldId id="300" r:id="rId37"/>
    <p:sldId id="302" r:id="rId38"/>
    <p:sldId id="270" r:id="rId39"/>
    <p:sldId id="272" r:id="rId40"/>
    <p:sldId id="273" r:id="rId41"/>
    <p:sldId id="274" r:id="rId42"/>
    <p:sldId id="275" r:id="rId43"/>
    <p:sldId id="303" r:id="rId44"/>
    <p:sldId id="304" r:id="rId45"/>
    <p:sldId id="307" r:id="rId46"/>
    <p:sldId id="308" r:id="rId47"/>
    <p:sldId id="3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7" d="100"/>
          <a:sy n="67" d="100"/>
        </p:scale>
        <p:origin x="620" y="44"/>
      </p:cViewPr>
      <p:guideLst/>
    </p:cSldViewPr>
  </p:slideViewPr>
  <p:notesTextViewPr>
    <p:cViewPr>
      <p:scale>
        <a:sx n="1" d="1"/>
        <a:sy n="1" d="1"/>
      </p:scale>
      <p:origin x="0" y="0"/>
    </p:cViewPr>
  </p:notesTextViewPr>
  <p:sorterViewPr>
    <p:cViewPr>
      <p:scale>
        <a:sx n="100" d="100"/>
        <a:sy n="100" d="100"/>
      </p:scale>
      <p:origin x="0" y="-138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2C979-4399-4602-97BF-D440C078BA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93ADA98-D6FC-470E-B8DE-987E7D565492}">
      <dgm:prSet custT="1"/>
      <dgm:spPr/>
      <dgm:t>
        <a:bodyPr/>
        <a:lstStyle/>
        <a:p>
          <a:r>
            <a:rPr lang="en-US" sz="2800" dirty="0"/>
            <a:t>Statistics about suicide</a:t>
          </a:r>
        </a:p>
      </dgm:t>
    </dgm:pt>
    <dgm:pt modelId="{6EE553B8-C6D1-4310-8692-8FA5FB9E0657}" type="parTrans" cxnId="{0750DCFA-9F38-4514-AC16-DA05BE2255EF}">
      <dgm:prSet/>
      <dgm:spPr/>
      <dgm:t>
        <a:bodyPr/>
        <a:lstStyle/>
        <a:p>
          <a:endParaRPr lang="en-US"/>
        </a:p>
      </dgm:t>
    </dgm:pt>
    <dgm:pt modelId="{336D6627-3AFC-4E6F-969D-79D9766A0B11}" type="sibTrans" cxnId="{0750DCFA-9F38-4514-AC16-DA05BE2255EF}">
      <dgm:prSet/>
      <dgm:spPr/>
      <dgm:t>
        <a:bodyPr/>
        <a:lstStyle/>
        <a:p>
          <a:endParaRPr lang="en-US"/>
        </a:p>
      </dgm:t>
    </dgm:pt>
    <dgm:pt modelId="{2E2ECB97-0D01-4A93-9B89-6DC179DC8FB9}">
      <dgm:prSet custT="1"/>
      <dgm:spPr/>
      <dgm:t>
        <a:bodyPr/>
        <a:lstStyle/>
        <a:p>
          <a:r>
            <a:rPr lang="en-US" sz="2800" dirty="0"/>
            <a:t>Variables and predictions</a:t>
          </a:r>
        </a:p>
      </dgm:t>
    </dgm:pt>
    <dgm:pt modelId="{3EE26D59-803B-433C-943B-CAFB22D17962}" type="parTrans" cxnId="{185460B1-1E5E-4866-8483-5EFD68BBC63B}">
      <dgm:prSet/>
      <dgm:spPr/>
      <dgm:t>
        <a:bodyPr/>
        <a:lstStyle/>
        <a:p>
          <a:endParaRPr lang="en-US"/>
        </a:p>
      </dgm:t>
    </dgm:pt>
    <dgm:pt modelId="{503DEE91-BA55-43D4-913A-EAA18F26AEB7}" type="sibTrans" cxnId="{185460B1-1E5E-4866-8483-5EFD68BBC63B}">
      <dgm:prSet/>
      <dgm:spPr/>
      <dgm:t>
        <a:bodyPr/>
        <a:lstStyle/>
        <a:p>
          <a:endParaRPr lang="en-US"/>
        </a:p>
      </dgm:t>
    </dgm:pt>
    <dgm:pt modelId="{39A38051-8C9B-435C-940F-BE69ECA4F924}">
      <dgm:prSet custT="1"/>
      <dgm:spPr/>
      <dgm:t>
        <a:bodyPr/>
        <a:lstStyle/>
        <a:p>
          <a:r>
            <a:rPr lang="en-US" sz="2800" dirty="0"/>
            <a:t>Exploring the data</a:t>
          </a:r>
        </a:p>
      </dgm:t>
    </dgm:pt>
    <dgm:pt modelId="{37730410-C320-41AA-8BCB-7AA9C722C61E}" type="parTrans" cxnId="{A326E3B8-2E68-4F93-B0B8-1C1F8DA32A8B}">
      <dgm:prSet/>
      <dgm:spPr/>
      <dgm:t>
        <a:bodyPr/>
        <a:lstStyle/>
        <a:p>
          <a:endParaRPr lang="en-US"/>
        </a:p>
      </dgm:t>
    </dgm:pt>
    <dgm:pt modelId="{909A7573-C5FC-4802-B35C-D3D57814A0A8}" type="sibTrans" cxnId="{A326E3B8-2E68-4F93-B0B8-1C1F8DA32A8B}">
      <dgm:prSet/>
      <dgm:spPr/>
      <dgm:t>
        <a:bodyPr/>
        <a:lstStyle/>
        <a:p>
          <a:endParaRPr lang="en-US"/>
        </a:p>
      </dgm:t>
    </dgm:pt>
    <dgm:pt modelId="{7782D960-19DD-434B-B8CE-B66212E00AF1}">
      <dgm:prSet custT="1"/>
      <dgm:spPr/>
      <dgm:t>
        <a:bodyPr/>
        <a:lstStyle/>
        <a:p>
          <a:r>
            <a:rPr lang="en-US" sz="2800" dirty="0"/>
            <a:t>Model and assumptions</a:t>
          </a:r>
        </a:p>
      </dgm:t>
    </dgm:pt>
    <dgm:pt modelId="{15BC6A6D-FB97-4AA6-B9DE-526C098EF021}" type="parTrans" cxnId="{7EDB6D3E-697E-4AAB-88A1-A51AB5B714B2}">
      <dgm:prSet/>
      <dgm:spPr/>
      <dgm:t>
        <a:bodyPr/>
        <a:lstStyle/>
        <a:p>
          <a:endParaRPr lang="en-US"/>
        </a:p>
      </dgm:t>
    </dgm:pt>
    <dgm:pt modelId="{6E292DD6-17BA-4FA0-A582-8D323813AB89}" type="sibTrans" cxnId="{7EDB6D3E-697E-4AAB-88A1-A51AB5B714B2}">
      <dgm:prSet/>
      <dgm:spPr/>
      <dgm:t>
        <a:bodyPr/>
        <a:lstStyle/>
        <a:p>
          <a:endParaRPr lang="en-US"/>
        </a:p>
      </dgm:t>
    </dgm:pt>
    <dgm:pt modelId="{4AA0D7EB-6279-4AA6-B3AD-22DF6E075652}">
      <dgm:prSet custT="1"/>
      <dgm:spPr/>
      <dgm:t>
        <a:bodyPr/>
        <a:lstStyle/>
        <a:p>
          <a:r>
            <a:rPr lang="en-US" sz="2800" dirty="0"/>
            <a:t>Assumption checking</a:t>
          </a:r>
        </a:p>
      </dgm:t>
    </dgm:pt>
    <dgm:pt modelId="{6D59D447-E9EA-4705-8711-451E9AFE2880}" type="parTrans" cxnId="{BA4E9EAD-65F3-47FF-98D2-3AE001039AC6}">
      <dgm:prSet/>
      <dgm:spPr/>
      <dgm:t>
        <a:bodyPr/>
        <a:lstStyle/>
        <a:p>
          <a:endParaRPr lang="en-US"/>
        </a:p>
      </dgm:t>
    </dgm:pt>
    <dgm:pt modelId="{10DDD928-7CBE-49FD-BB4F-E4A445D13907}" type="sibTrans" cxnId="{BA4E9EAD-65F3-47FF-98D2-3AE001039AC6}">
      <dgm:prSet/>
      <dgm:spPr/>
      <dgm:t>
        <a:bodyPr/>
        <a:lstStyle/>
        <a:p>
          <a:endParaRPr lang="en-US"/>
        </a:p>
      </dgm:t>
    </dgm:pt>
    <dgm:pt modelId="{10E28D71-E7FE-4968-A34C-55E4B3211129}">
      <dgm:prSet custT="1"/>
      <dgm:spPr/>
      <dgm:t>
        <a:bodyPr/>
        <a:lstStyle/>
        <a:p>
          <a:r>
            <a:rPr lang="en-US" sz="2800" dirty="0"/>
            <a:t>Interpretations and conclusion</a:t>
          </a:r>
        </a:p>
      </dgm:t>
    </dgm:pt>
    <dgm:pt modelId="{5EF745C9-017D-473B-8FC4-802C5DAF37AF}" type="parTrans" cxnId="{A389142F-A373-45C6-9E69-5BFD66CD4930}">
      <dgm:prSet/>
      <dgm:spPr/>
      <dgm:t>
        <a:bodyPr/>
        <a:lstStyle/>
        <a:p>
          <a:endParaRPr lang="en-US"/>
        </a:p>
      </dgm:t>
    </dgm:pt>
    <dgm:pt modelId="{6E716648-13F8-4133-8AFB-1620159DDD78}" type="sibTrans" cxnId="{A389142F-A373-45C6-9E69-5BFD66CD4930}">
      <dgm:prSet/>
      <dgm:spPr/>
      <dgm:t>
        <a:bodyPr/>
        <a:lstStyle/>
        <a:p>
          <a:endParaRPr lang="en-US"/>
        </a:p>
      </dgm:t>
    </dgm:pt>
    <dgm:pt modelId="{6EE9FE72-6B10-4FA7-BE97-CDD2E86F2B3E}">
      <dgm:prSet custT="1"/>
      <dgm:spPr/>
      <dgm:t>
        <a:bodyPr/>
        <a:lstStyle/>
        <a:p>
          <a:r>
            <a:rPr lang="en-US" sz="2800" dirty="0"/>
            <a:t>Improvement</a:t>
          </a:r>
        </a:p>
      </dgm:t>
    </dgm:pt>
    <dgm:pt modelId="{693E9CF0-6327-4565-B535-7C20FBF26498}" type="parTrans" cxnId="{1ECF01EB-4E94-4BC5-A644-3F6CF1935CE8}">
      <dgm:prSet/>
      <dgm:spPr/>
      <dgm:t>
        <a:bodyPr/>
        <a:lstStyle/>
        <a:p>
          <a:endParaRPr lang="en-US"/>
        </a:p>
      </dgm:t>
    </dgm:pt>
    <dgm:pt modelId="{A06E6514-777E-4A55-B794-F7B3EA349905}" type="sibTrans" cxnId="{1ECF01EB-4E94-4BC5-A644-3F6CF1935CE8}">
      <dgm:prSet/>
      <dgm:spPr/>
      <dgm:t>
        <a:bodyPr/>
        <a:lstStyle/>
        <a:p>
          <a:endParaRPr lang="en-US"/>
        </a:p>
      </dgm:t>
    </dgm:pt>
    <dgm:pt modelId="{8207564B-C10F-4C04-922F-F21D90188DB6}" type="pres">
      <dgm:prSet presAssocID="{5582C979-4399-4602-97BF-D440C078BAA4}" presName="root" presStyleCnt="0">
        <dgm:presLayoutVars>
          <dgm:dir/>
          <dgm:resizeHandles val="exact"/>
        </dgm:presLayoutVars>
      </dgm:prSet>
      <dgm:spPr/>
    </dgm:pt>
    <dgm:pt modelId="{8E0F121C-D3C9-42B8-9B51-ED0DB65E5540}" type="pres">
      <dgm:prSet presAssocID="{193ADA98-D6FC-470E-B8DE-987E7D565492}" presName="compNode" presStyleCnt="0"/>
      <dgm:spPr/>
    </dgm:pt>
    <dgm:pt modelId="{2D481125-DE18-44FD-B7EE-EBEC9E2C23EC}" type="pres">
      <dgm:prSet presAssocID="{193ADA98-D6FC-470E-B8DE-987E7D565492}" presName="bgRect" presStyleLbl="bgShp" presStyleIdx="0" presStyleCnt="7"/>
      <dgm:spPr/>
    </dgm:pt>
    <dgm:pt modelId="{D0D0EBC4-7E22-41A1-9546-977A5583ECC0}" type="pres">
      <dgm:prSet presAssocID="{193ADA98-D6FC-470E-B8DE-987E7D56549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ying Face with Solid Fill"/>
        </a:ext>
      </dgm:extLst>
    </dgm:pt>
    <dgm:pt modelId="{9219AB4E-3D50-4C1D-B7C2-F6E6A2720876}" type="pres">
      <dgm:prSet presAssocID="{193ADA98-D6FC-470E-B8DE-987E7D565492}" presName="spaceRect" presStyleCnt="0"/>
      <dgm:spPr/>
    </dgm:pt>
    <dgm:pt modelId="{13EE78C4-6CAD-40F7-9C6D-6C1B0D3E1466}" type="pres">
      <dgm:prSet presAssocID="{193ADA98-D6FC-470E-B8DE-987E7D565492}" presName="parTx" presStyleLbl="revTx" presStyleIdx="0" presStyleCnt="7">
        <dgm:presLayoutVars>
          <dgm:chMax val="0"/>
          <dgm:chPref val="0"/>
        </dgm:presLayoutVars>
      </dgm:prSet>
      <dgm:spPr/>
    </dgm:pt>
    <dgm:pt modelId="{518D8EC4-B5E0-4C6A-9907-94FD8E43F9EB}" type="pres">
      <dgm:prSet presAssocID="{336D6627-3AFC-4E6F-969D-79D9766A0B11}" presName="sibTrans" presStyleCnt="0"/>
      <dgm:spPr/>
    </dgm:pt>
    <dgm:pt modelId="{36931E37-34F7-4038-BCDD-E2119CCF17D2}" type="pres">
      <dgm:prSet presAssocID="{2E2ECB97-0D01-4A93-9B89-6DC179DC8FB9}" presName="compNode" presStyleCnt="0"/>
      <dgm:spPr/>
    </dgm:pt>
    <dgm:pt modelId="{06F1F4B0-7955-4EAF-A445-DA324D067B34}" type="pres">
      <dgm:prSet presAssocID="{2E2ECB97-0D01-4A93-9B89-6DC179DC8FB9}" presName="bgRect" presStyleLbl="bgShp" presStyleIdx="1" presStyleCnt="7"/>
      <dgm:spPr/>
    </dgm:pt>
    <dgm:pt modelId="{AF837C35-0073-4ED2-8A54-D532169234E6}" type="pres">
      <dgm:prSet presAssocID="{2E2ECB97-0D01-4A93-9B89-6DC179DC8FB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A30718DD-5DEA-4428-B2C5-ECD7077A1518}" type="pres">
      <dgm:prSet presAssocID="{2E2ECB97-0D01-4A93-9B89-6DC179DC8FB9}" presName="spaceRect" presStyleCnt="0"/>
      <dgm:spPr/>
    </dgm:pt>
    <dgm:pt modelId="{0B651B79-A6B0-484A-8370-E0EA4419A939}" type="pres">
      <dgm:prSet presAssocID="{2E2ECB97-0D01-4A93-9B89-6DC179DC8FB9}" presName="parTx" presStyleLbl="revTx" presStyleIdx="1" presStyleCnt="7">
        <dgm:presLayoutVars>
          <dgm:chMax val="0"/>
          <dgm:chPref val="0"/>
        </dgm:presLayoutVars>
      </dgm:prSet>
      <dgm:spPr/>
    </dgm:pt>
    <dgm:pt modelId="{9FA28702-6277-4280-90A5-B209C3211E5F}" type="pres">
      <dgm:prSet presAssocID="{503DEE91-BA55-43D4-913A-EAA18F26AEB7}" presName="sibTrans" presStyleCnt="0"/>
      <dgm:spPr/>
    </dgm:pt>
    <dgm:pt modelId="{7C7B0282-3E5A-482C-8272-997A12FD42D1}" type="pres">
      <dgm:prSet presAssocID="{39A38051-8C9B-435C-940F-BE69ECA4F924}" presName="compNode" presStyleCnt="0"/>
      <dgm:spPr/>
    </dgm:pt>
    <dgm:pt modelId="{65FB9EF5-77B6-401C-BF69-900D72A4C7A6}" type="pres">
      <dgm:prSet presAssocID="{39A38051-8C9B-435C-940F-BE69ECA4F924}" presName="bgRect" presStyleLbl="bgShp" presStyleIdx="2" presStyleCnt="7"/>
      <dgm:spPr/>
    </dgm:pt>
    <dgm:pt modelId="{FD79BFA7-E146-42AB-9DC1-27C05003DB39}" type="pres">
      <dgm:prSet presAssocID="{39A38051-8C9B-435C-940F-BE69ECA4F92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A839D29-DA6E-4E05-B39D-517CA1B8E14D}" type="pres">
      <dgm:prSet presAssocID="{39A38051-8C9B-435C-940F-BE69ECA4F924}" presName="spaceRect" presStyleCnt="0"/>
      <dgm:spPr/>
    </dgm:pt>
    <dgm:pt modelId="{94AA32E2-9B60-4C24-BDD0-E54343EDEACA}" type="pres">
      <dgm:prSet presAssocID="{39A38051-8C9B-435C-940F-BE69ECA4F924}" presName="parTx" presStyleLbl="revTx" presStyleIdx="2" presStyleCnt="7">
        <dgm:presLayoutVars>
          <dgm:chMax val="0"/>
          <dgm:chPref val="0"/>
        </dgm:presLayoutVars>
      </dgm:prSet>
      <dgm:spPr/>
    </dgm:pt>
    <dgm:pt modelId="{F7DE3920-A468-4C98-8CA0-CCC05855F533}" type="pres">
      <dgm:prSet presAssocID="{909A7573-C5FC-4802-B35C-D3D57814A0A8}" presName="sibTrans" presStyleCnt="0"/>
      <dgm:spPr/>
    </dgm:pt>
    <dgm:pt modelId="{A09301A5-E434-4302-99A5-342D89C10A64}" type="pres">
      <dgm:prSet presAssocID="{7782D960-19DD-434B-B8CE-B66212E00AF1}" presName="compNode" presStyleCnt="0"/>
      <dgm:spPr/>
    </dgm:pt>
    <dgm:pt modelId="{2F4B373B-150D-4F4F-ABCE-21B4975A0E79}" type="pres">
      <dgm:prSet presAssocID="{7782D960-19DD-434B-B8CE-B66212E00AF1}" presName="bgRect" presStyleLbl="bgShp" presStyleIdx="3" presStyleCnt="7"/>
      <dgm:spPr/>
    </dgm:pt>
    <dgm:pt modelId="{725D4144-97D2-4E5E-86D8-D1DF2A7D1D53}" type="pres">
      <dgm:prSet presAssocID="{7782D960-19DD-434B-B8CE-B66212E00AF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B6680FBD-06C1-45F5-B203-27B4D3FB7324}" type="pres">
      <dgm:prSet presAssocID="{7782D960-19DD-434B-B8CE-B66212E00AF1}" presName="spaceRect" presStyleCnt="0"/>
      <dgm:spPr/>
    </dgm:pt>
    <dgm:pt modelId="{3B7833AD-9DEE-4230-9909-BB20023BA67E}" type="pres">
      <dgm:prSet presAssocID="{7782D960-19DD-434B-B8CE-B66212E00AF1}" presName="parTx" presStyleLbl="revTx" presStyleIdx="3" presStyleCnt="7">
        <dgm:presLayoutVars>
          <dgm:chMax val="0"/>
          <dgm:chPref val="0"/>
        </dgm:presLayoutVars>
      </dgm:prSet>
      <dgm:spPr/>
    </dgm:pt>
    <dgm:pt modelId="{00B979D2-FBD6-4A73-9089-2519C35F4250}" type="pres">
      <dgm:prSet presAssocID="{6E292DD6-17BA-4FA0-A582-8D323813AB89}" presName="sibTrans" presStyleCnt="0"/>
      <dgm:spPr/>
    </dgm:pt>
    <dgm:pt modelId="{CF65F3C0-024E-4AF7-83ED-14085EDA54AC}" type="pres">
      <dgm:prSet presAssocID="{4AA0D7EB-6279-4AA6-B3AD-22DF6E075652}" presName="compNode" presStyleCnt="0"/>
      <dgm:spPr/>
    </dgm:pt>
    <dgm:pt modelId="{BCEA0377-136D-4B90-BA2A-31F71185824D}" type="pres">
      <dgm:prSet presAssocID="{4AA0D7EB-6279-4AA6-B3AD-22DF6E075652}" presName="bgRect" presStyleLbl="bgShp" presStyleIdx="4" presStyleCnt="7"/>
      <dgm:spPr/>
    </dgm:pt>
    <dgm:pt modelId="{171251C3-5E0B-43FC-8004-E102EEB7E2D0}" type="pres">
      <dgm:prSet presAssocID="{4AA0D7EB-6279-4AA6-B3AD-22DF6E07565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B97CC0B-1D0A-4AA0-A893-5C32C649E061}" type="pres">
      <dgm:prSet presAssocID="{4AA0D7EB-6279-4AA6-B3AD-22DF6E075652}" presName="spaceRect" presStyleCnt="0"/>
      <dgm:spPr/>
    </dgm:pt>
    <dgm:pt modelId="{87F2CE9B-94AA-4275-B4A7-9A607184C3E4}" type="pres">
      <dgm:prSet presAssocID="{4AA0D7EB-6279-4AA6-B3AD-22DF6E075652}" presName="parTx" presStyleLbl="revTx" presStyleIdx="4" presStyleCnt="7">
        <dgm:presLayoutVars>
          <dgm:chMax val="0"/>
          <dgm:chPref val="0"/>
        </dgm:presLayoutVars>
      </dgm:prSet>
      <dgm:spPr/>
    </dgm:pt>
    <dgm:pt modelId="{26610C48-816B-4E60-B4F0-F0001ED92E45}" type="pres">
      <dgm:prSet presAssocID="{10DDD928-7CBE-49FD-BB4F-E4A445D13907}" presName="sibTrans" presStyleCnt="0"/>
      <dgm:spPr/>
    </dgm:pt>
    <dgm:pt modelId="{A12C14A3-124F-4BE3-B8FE-00AF9D1AB7CA}" type="pres">
      <dgm:prSet presAssocID="{10E28D71-E7FE-4968-A34C-55E4B3211129}" presName="compNode" presStyleCnt="0"/>
      <dgm:spPr/>
    </dgm:pt>
    <dgm:pt modelId="{40BB6EB3-B748-43C5-877E-E3C84C2D980F}" type="pres">
      <dgm:prSet presAssocID="{10E28D71-E7FE-4968-A34C-55E4B3211129}" presName="bgRect" presStyleLbl="bgShp" presStyleIdx="5" presStyleCnt="7"/>
      <dgm:spPr/>
    </dgm:pt>
    <dgm:pt modelId="{20A6D7AB-6CFE-40AA-A60C-0C4D20AB5673}" type="pres">
      <dgm:prSet presAssocID="{10E28D71-E7FE-4968-A34C-55E4B321112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3BF1844B-66C6-4FE5-A0E5-C011B4F81266}" type="pres">
      <dgm:prSet presAssocID="{10E28D71-E7FE-4968-A34C-55E4B3211129}" presName="spaceRect" presStyleCnt="0"/>
      <dgm:spPr/>
    </dgm:pt>
    <dgm:pt modelId="{CA2E1304-517E-4F9F-B77B-FD0525F5A235}" type="pres">
      <dgm:prSet presAssocID="{10E28D71-E7FE-4968-A34C-55E4B3211129}" presName="parTx" presStyleLbl="revTx" presStyleIdx="5" presStyleCnt="7">
        <dgm:presLayoutVars>
          <dgm:chMax val="0"/>
          <dgm:chPref val="0"/>
        </dgm:presLayoutVars>
      </dgm:prSet>
      <dgm:spPr/>
    </dgm:pt>
    <dgm:pt modelId="{067696A9-9469-47AB-A976-C3039A4AFB41}" type="pres">
      <dgm:prSet presAssocID="{6E716648-13F8-4133-8AFB-1620159DDD78}" presName="sibTrans" presStyleCnt="0"/>
      <dgm:spPr/>
    </dgm:pt>
    <dgm:pt modelId="{B9BF025F-4028-43A0-ADDB-3308B17F911C}" type="pres">
      <dgm:prSet presAssocID="{6EE9FE72-6B10-4FA7-BE97-CDD2E86F2B3E}" presName="compNode" presStyleCnt="0"/>
      <dgm:spPr/>
    </dgm:pt>
    <dgm:pt modelId="{BE013E14-F486-462D-8AC3-132566523517}" type="pres">
      <dgm:prSet presAssocID="{6EE9FE72-6B10-4FA7-BE97-CDD2E86F2B3E}" presName="bgRect" presStyleLbl="bgShp" presStyleIdx="6" presStyleCnt="7"/>
      <dgm:spPr/>
    </dgm:pt>
    <dgm:pt modelId="{DA531F85-7421-4ED1-B16E-72F6DEA24ADE}" type="pres">
      <dgm:prSet presAssocID="{6EE9FE72-6B10-4FA7-BE97-CDD2E86F2B3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Repeat"/>
        </a:ext>
      </dgm:extLst>
    </dgm:pt>
    <dgm:pt modelId="{569B3081-9505-41A2-8DA6-33E448DB3B23}" type="pres">
      <dgm:prSet presAssocID="{6EE9FE72-6B10-4FA7-BE97-CDD2E86F2B3E}" presName="spaceRect" presStyleCnt="0"/>
      <dgm:spPr/>
    </dgm:pt>
    <dgm:pt modelId="{D577EB8E-935A-40C5-AEB0-D5D44C3BB55F}" type="pres">
      <dgm:prSet presAssocID="{6EE9FE72-6B10-4FA7-BE97-CDD2E86F2B3E}" presName="parTx" presStyleLbl="revTx" presStyleIdx="6" presStyleCnt="7">
        <dgm:presLayoutVars>
          <dgm:chMax val="0"/>
          <dgm:chPref val="0"/>
        </dgm:presLayoutVars>
      </dgm:prSet>
      <dgm:spPr/>
    </dgm:pt>
  </dgm:ptLst>
  <dgm:cxnLst>
    <dgm:cxn modelId="{1119BD0C-5AEF-4CE5-9910-51A7BA67C3A8}" type="presOf" srcId="{6EE9FE72-6B10-4FA7-BE97-CDD2E86F2B3E}" destId="{D577EB8E-935A-40C5-AEB0-D5D44C3BB55F}" srcOrd="0" destOrd="0" presId="urn:microsoft.com/office/officeart/2018/2/layout/IconVerticalSolidList"/>
    <dgm:cxn modelId="{455C0F22-5AA5-413E-8F1C-602F577C6604}" type="presOf" srcId="{4AA0D7EB-6279-4AA6-B3AD-22DF6E075652}" destId="{87F2CE9B-94AA-4275-B4A7-9A607184C3E4}" srcOrd="0" destOrd="0" presId="urn:microsoft.com/office/officeart/2018/2/layout/IconVerticalSolidList"/>
    <dgm:cxn modelId="{A389142F-A373-45C6-9E69-5BFD66CD4930}" srcId="{5582C979-4399-4602-97BF-D440C078BAA4}" destId="{10E28D71-E7FE-4968-A34C-55E4B3211129}" srcOrd="5" destOrd="0" parTransId="{5EF745C9-017D-473B-8FC4-802C5DAF37AF}" sibTransId="{6E716648-13F8-4133-8AFB-1620159DDD78}"/>
    <dgm:cxn modelId="{7EDB6D3E-697E-4AAB-88A1-A51AB5B714B2}" srcId="{5582C979-4399-4602-97BF-D440C078BAA4}" destId="{7782D960-19DD-434B-B8CE-B66212E00AF1}" srcOrd="3" destOrd="0" parTransId="{15BC6A6D-FB97-4AA6-B9DE-526C098EF021}" sibTransId="{6E292DD6-17BA-4FA0-A582-8D323813AB89}"/>
    <dgm:cxn modelId="{A20F2540-A4C0-4292-94F8-1C5366287786}" type="presOf" srcId="{39A38051-8C9B-435C-940F-BE69ECA4F924}" destId="{94AA32E2-9B60-4C24-BDD0-E54343EDEACA}" srcOrd="0" destOrd="0" presId="urn:microsoft.com/office/officeart/2018/2/layout/IconVerticalSolidList"/>
    <dgm:cxn modelId="{DC85905D-DC81-4A53-A17D-46915752363D}" type="presOf" srcId="{10E28D71-E7FE-4968-A34C-55E4B3211129}" destId="{CA2E1304-517E-4F9F-B77B-FD0525F5A235}" srcOrd="0" destOrd="0" presId="urn:microsoft.com/office/officeart/2018/2/layout/IconVerticalSolidList"/>
    <dgm:cxn modelId="{1ABE4144-6C23-4FF0-98AD-9EE58FD96E50}" type="presOf" srcId="{7782D960-19DD-434B-B8CE-B66212E00AF1}" destId="{3B7833AD-9DEE-4230-9909-BB20023BA67E}" srcOrd="0" destOrd="0" presId="urn:microsoft.com/office/officeart/2018/2/layout/IconVerticalSolidList"/>
    <dgm:cxn modelId="{F35BD34B-1548-4E8F-B62C-9BB2F7DB9FA6}" type="presOf" srcId="{193ADA98-D6FC-470E-B8DE-987E7D565492}" destId="{13EE78C4-6CAD-40F7-9C6D-6C1B0D3E1466}" srcOrd="0" destOrd="0" presId="urn:microsoft.com/office/officeart/2018/2/layout/IconVerticalSolidList"/>
    <dgm:cxn modelId="{C0DE6054-0D6C-4D4A-9074-44BEDF1773A5}" type="presOf" srcId="{2E2ECB97-0D01-4A93-9B89-6DC179DC8FB9}" destId="{0B651B79-A6B0-484A-8370-E0EA4419A939}" srcOrd="0" destOrd="0" presId="urn:microsoft.com/office/officeart/2018/2/layout/IconVerticalSolidList"/>
    <dgm:cxn modelId="{94D0888C-40CF-4DF4-9051-A6C2FDAC491B}" type="presOf" srcId="{5582C979-4399-4602-97BF-D440C078BAA4}" destId="{8207564B-C10F-4C04-922F-F21D90188DB6}" srcOrd="0" destOrd="0" presId="urn:microsoft.com/office/officeart/2018/2/layout/IconVerticalSolidList"/>
    <dgm:cxn modelId="{BA4E9EAD-65F3-47FF-98D2-3AE001039AC6}" srcId="{5582C979-4399-4602-97BF-D440C078BAA4}" destId="{4AA0D7EB-6279-4AA6-B3AD-22DF6E075652}" srcOrd="4" destOrd="0" parTransId="{6D59D447-E9EA-4705-8711-451E9AFE2880}" sibTransId="{10DDD928-7CBE-49FD-BB4F-E4A445D13907}"/>
    <dgm:cxn modelId="{185460B1-1E5E-4866-8483-5EFD68BBC63B}" srcId="{5582C979-4399-4602-97BF-D440C078BAA4}" destId="{2E2ECB97-0D01-4A93-9B89-6DC179DC8FB9}" srcOrd="1" destOrd="0" parTransId="{3EE26D59-803B-433C-943B-CAFB22D17962}" sibTransId="{503DEE91-BA55-43D4-913A-EAA18F26AEB7}"/>
    <dgm:cxn modelId="{A326E3B8-2E68-4F93-B0B8-1C1F8DA32A8B}" srcId="{5582C979-4399-4602-97BF-D440C078BAA4}" destId="{39A38051-8C9B-435C-940F-BE69ECA4F924}" srcOrd="2" destOrd="0" parTransId="{37730410-C320-41AA-8BCB-7AA9C722C61E}" sibTransId="{909A7573-C5FC-4802-B35C-D3D57814A0A8}"/>
    <dgm:cxn modelId="{1ECF01EB-4E94-4BC5-A644-3F6CF1935CE8}" srcId="{5582C979-4399-4602-97BF-D440C078BAA4}" destId="{6EE9FE72-6B10-4FA7-BE97-CDD2E86F2B3E}" srcOrd="6" destOrd="0" parTransId="{693E9CF0-6327-4565-B535-7C20FBF26498}" sibTransId="{A06E6514-777E-4A55-B794-F7B3EA349905}"/>
    <dgm:cxn modelId="{0750DCFA-9F38-4514-AC16-DA05BE2255EF}" srcId="{5582C979-4399-4602-97BF-D440C078BAA4}" destId="{193ADA98-D6FC-470E-B8DE-987E7D565492}" srcOrd="0" destOrd="0" parTransId="{6EE553B8-C6D1-4310-8692-8FA5FB9E0657}" sibTransId="{336D6627-3AFC-4E6F-969D-79D9766A0B11}"/>
    <dgm:cxn modelId="{B0730FE5-F1D9-499D-85C4-6687329412E5}" type="presParOf" srcId="{8207564B-C10F-4C04-922F-F21D90188DB6}" destId="{8E0F121C-D3C9-42B8-9B51-ED0DB65E5540}" srcOrd="0" destOrd="0" presId="urn:microsoft.com/office/officeart/2018/2/layout/IconVerticalSolidList"/>
    <dgm:cxn modelId="{3CB550BC-148F-4D4E-B3FA-D137481BF349}" type="presParOf" srcId="{8E0F121C-D3C9-42B8-9B51-ED0DB65E5540}" destId="{2D481125-DE18-44FD-B7EE-EBEC9E2C23EC}" srcOrd="0" destOrd="0" presId="urn:microsoft.com/office/officeart/2018/2/layout/IconVerticalSolidList"/>
    <dgm:cxn modelId="{2F552CA3-5F72-4A00-B15D-0765A22BA12F}" type="presParOf" srcId="{8E0F121C-D3C9-42B8-9B51-ED0DB65E5540}" destId="{D0D0EBC4-7E22-41A1-9546-977A5583ECC0}" srcOrd="1" destOrd="0" presId="urn:microsoft.com/office/officeart/2018/2/layout/IconVerticalSolidList"/>
    <dgm:cxn modelId="{44CFD323-982D-4A41-A9A1-EF622B066885}" type="presParOf" srcId="{8E0F121C-D3C9-42B8-9B51-ED0DB65E5540}" destId="{9219AB4E-3D50-4C1D-B7C2-F6E6A2720876}" srcOrd="2" destOrd="0" presId="urn:microsoft.com/office/officeart/2018/2/layout/IconVerticalSolidList"/>
    <dgm:cxn modelId="{1E34D482-6B71-40FB-8376-4454ECD5B6C6}" type="presParOf" srcId="{8E0F121C-D3C9-42B8-9B51-ED0DB65E5540}" destId="{13EE78C4-6CAD-40F7-9C6D-6C1B0D3E1466}" srcOrd="3" destOrd="0" presId="urn:microsoft.com/office/officeart/2018/2/layout/IconVerticalSolidList"/>
    <dgm:cxn modelId="{9943DD63-F26D-417E-95E6-DB75826D4D30}" type="presParOf" srcId="{8207564B-C10F-4C04-922F-F21D90188DB6}" destId="{518D8EC4-B5E0-4C6A-9907-94FD8E43F9EB}" srcOrd="1" destOrd="0" presId="urn:microsoft.com/office/officeart/2018/2/layout/IconVerticalSolidList"/>
    <dgm:cxn modelId="{1B484E86-AE63-436B-A20E-E56F9974810C}" type="presParOf" srcId="{8207564B-C10F-4C04-922F-F21D90188DB6}" destId="{36931E37-34F7-4038-BCDD-E2119CCF17D2}" srcOrd="2" destOrd="0" presId="urn:microsoft.com/office/officeart/2018/2/layout/IconVerticalSolidList"/>
    <dgm:cxn modelId="{E34E26BD-795F-485A-A685-46B2FA437DC6}" type="presParOf" srcId="{36931E37-34F7-4038-BCDD-E2119CCF17D2}" destId="{06F1F4B0-7955-4EAF-A445-DA324D067B34}" srcOrd="0" destOrd="0" presId="urn:microsoft.com/office/officeart/2018/2/layout/IconVerticalSolidList"/>
    <dgm:cxn modelId="{CB5D8E23-2C1F-4841-8B7F-37892CAB791D}" type="presParOf" srcId="{36931E37-34F7-4038-BCDD-E2119CCF17D2}" destId="{AF837C35-0073-4ED2-8A54-D532169234E6}" srcOrd="1" destOrd="0" presId="urn:microsoft.com/office/officeart/2018/2/layout/IconVerticalSolidList"/>
    <dgm:cxn modelId="{79346A3E-384C-4129-8050-E636F4A8E63F}" type="presParOf" srcId="{36931E37-34F7-4038-BCDD-E2119CCF17D2}" destId="{A30718DD-5DEA-4428-B2C5-ECD7077A1518}" srcOrd="2" destOrd="0" presId="urn:microsoft.com/office/officeart/2018/2/layout/IconVerticalSolidList"/>
    <dgm:cxn modelId="{FD462542-2BB9-4931-86BF-97694A7A2759}" type="presParOf" srcId="{36931E37-34F7-4038-BCDD-E2119CCF17D2}" destId="{0B651B79-A6B0-484A-8370-E0EA4419A939}" srcOrd="3" destOrd="0" presId="urn:microsoft.com/office/officeart/2018/2/layout/IconVerticalSolidList"/>
    <dgm:cxn modelId="{5279FAC0-8A25-4959-A998-DAAA1BAAB3FC}" type="presParOf" srcId="{8207564B-C10F-4C04-922F-F21D90188DB6}" destId="{9FA28702-6277-4280-90A5-B209C3211E5F}" srcOrd="3" destOrd="0" presId="urn:microsoft.com/office/officeart/2018/2/layout/IconVerticalSolidList"/>
    <dgm:cxn modelId="{27357516-393E-49B8-B102-204BC617C0A9}" type="presParOf" srcId="{8207564B-C10F-4C04-922F-F21D90188DB6}" destId="{7C7B0282-3E5A-482C-8272-997A12FD42D1}" srcOrd="4" destOrd="0" presId="urn:microsoft.com/office/officeart/2018/2/layout/IconVerticalSolidList"/>
    <dgm:cxn modelId="{0169C1E5-F1E9-40E3-A8F2-68397EA42FDE}" type="presParOf" srcId="{7C7B0282-3E5A-482C-8272-997A12FD42D1}" destId="{65FB9EF5-77B6-401C-BF69-900D72A4C7A6}" srcOrd="0" destOrd="0" presId="urn:microsoft.com/office/officeart/2018/2/layout/IconVerticalSolidList"/>
    <dgm:cxn modelId="{A7CED756-966A-4ACC-840C-8C5E6B58AA74}" type="presParOf" srcId="{7C7B0282-3E5A-482C-8272-997A12FD42D1}" destId="{FD79BFA7-E146-42AB-9DC1-27C05003DB39}" srcOrd="1" destOrd="0" presId="urn:microsoft.com/office/officeart/2018/2/layout/IconVerticalSolidList"/>
    <dgm:cxn modelId="{97825031-A5BB-4500-B4F7-3B43DCB4A070}" type="presParOf" srcId="{7C7B0282-3E5A-482C-8272-997A12FD42D1}" destId="{7A839D29-DA6E-4E05-B39D-517CA1B8E14D}" srcOrd="2" destOrd="0" presId="urn:microsoft.com/office/officeart/2018/2/layout/IconVerticalSolidList"/>
    <dgm:cxn modelId="{51085820-0195-46AD-9341-C81A8DA6F10C}" type="presParOf" srcId="{7C7B0282-3E5A-482C-8272-997A12FD42D1}" destId="{94AA32E2-9B60-4C24-BDD0-E54343EDEACA}" srcOrd="3" destOrd="0" presId="urn:microsoft.com/office/officeart/2018/2/layout/IconVerticalSolidList"/>
    <dgm:cxn modelId="{609863DE-A5DF-4A2B-B772-F963045B24AE}" type="presParOf" srcId="{8207564B-C10F-4C04-922F-F21D90188DB6}" destId="{F7DE3920-A468-4C98-8CA0-CCC05855F533}" srcOrd="5" destOrd="0" presId="urn:microsoft.com/office/officeart/2018/2/layout/IconVerticalSolidList"/>
    <dgm:cxn modelId="{908619A0-2523-46A8-BCCE-E9B7A4E1D78F}" type="presParOf" srcId="{8207564B-C10F-4C04-922F-F21D90188DB6}" destId="{A09301A5-E434-4302-99A5-342D89C10A64}" srcOrd="6" destOrd="0" presId="urn:microsoft.com/office/officeart/2018/2/layout/IconVerticalSolidList"/>
    <dgm:cxn modelId="{1D3CC23F-8EA9-4CA8-A719-6566F3651B81}" type="presParOf" srcId="{A09301A5-E434-4302-99A5-342D89C10A64}" destId="{2F4B373B-150D-4F4F-ABCE-21B4975A0E79}" srcOrd="0" destOrd="0" presId="urn:microsoft.com/office/officeart/2018/2/layout/IconVerticalSolidList"/>
    <dgm:cxn modelId="{E6A93621-0169-4555-9821-B7079E76BFAC}" type="presParOf" srcId="{A09301A5-E434-4302-99A5-342D89C10A64}" destId="{725D4144-97D2-4E5E-86D8-D1DF2A7D1D53}" srcOrd="1" destOrd="0" presId="urn:microsoft.com/office/officeart/2018/2/layout/IconVerticalSolidList"/>
    <dgm:cxn modelId="{48497868-3D9C-48CE-A3FC-CD984389136A}" type="presParOf" srcId="{A09301A5-E434-4302-99A5-342D89C10A64}" destId="{B6680FBD-06C1-45F5-B203-27B4D3FB7324}" srcOrd="2" destOrd="0" presId="urn:microsoft.com/office/officeart/2018/2/layout/IconVerticalSolidList"/>
    <dgm:cxn modelId="{A969598B-D0F1-440C-B56A-0B165B41E845}" type="presParOf" srcId="{A09301A5-E434-4302-99A5-342D89C10A64}" destId="{3B7833AD-9DEE-4230-9909-BB20023BA67E}" srcOrd="3" destOrd="0" presId="urn:microsoft.com/office/officeart/2018/2/layout/IconVerticalSolidList"/>
    <dgm:cxn modelId="{E7B72E69-36FD-49FA-AB72-8AE49CF59C22}" type="presParOf" srcId="{8207564B-C10F-4C04-922F-F21D90188DB6}" destId="{00B979D2-FBD6-4A73-9089-2519C35F4250}" srcOrd="7" destOrd="0" presId="urn:microsoft.com/office/officeart/2018/2/layout/IconVerticalSolidList"/>
    <dgm:cxn modelId="{4BF8B024-3C45-4297-8E7D-D03EF9587D87}" type="presParOf" srcId="{8207564B-C10F-4C04-922F-F21D90188DB6}" destId="{CF65F3C0-024E-4AF7-83ED-14085EDA54AC}" srcOrd="8" destOrd="0" presId="urn:microsoft.com/office/officeart/2018/2/layout/IconVerticalSolidList"/>
    <dgm:cxn modelId="{9901BFD5-9BDC-493A-8001-72BEB8F33FA4}" type="presParOf" srcId="{CF65F3C0-024E-4AF7-83ED-14085EDA54AC}" destId="{BCEA0377-136D-4B90-BA2A-31F71185824D}" srcOrd="0" destOrd="0" presId="urn:microsoft.com/office/officeart/2018/2/layout/IconVerticalSolidList"/>
    <dgm:cxn modelId="{D6AEC776-DEB3-48DE-B3BA-E1C91AF60A93}" type="presParOf" srcId="{CF65F3C0-024E-4AF7-83ED-14085EDA54AC}" destId="{171251C3-5E0B-43FC-8004-E102EEB7E2D0}" srcOrd="1" destOrd="0" presId="urn:microsoft.com/office/officeart/2018/2/layout/IconVerticalSolidList"/>
    <dgm:cxn modelId="{E3B29CA3-2E9E-49C9-95DA-F4C35DA9DA65}" type="presParOf" srcId="{CF65F3C0-024E-4AF7-83ED-14085EDA54AC}" destId="{2B97CC0B-1D0A-4AA0-A893-5C32C649E061}" srcOrd="2" destOrd="0" presId="urn:microsoft.com/office/officeart/2018/2/layout/IconVerticalSolidList"/>
    <dgm:cxn modelId="{3A8BCD4A-3272-468B-A950-0B3F45ECC955}" type="presParOf" srcId="{CF65F3C0-024E-4AF7-83ED-14085EDA54AC}" destId="{87F2CE9B-94AA-4275-B4A7-9A607184C3E4}" srcOrd="3" destOrd="0" presId="urn:microsoft.com/office/officeart/2018/2/layout/IconVerticalSolidList"/>
    <dgm:cxn modelId="{B78D6066-4C23-469E-B7F9-7D5D5F49AC16}" type="presParOf" srcId="{8207564B-C10F-4C04-922F-F21D90188DB6}" destId="{26610C48-816B-4E60-B4F0-F0001ED92E45}" srcOrd="9" destOrd="0" presId="urn:microsoft.com/office/officeart/2018/2/layout/IconVerticalSolidList"/>
    <dgm:cxn modelId="{2CC8CCDB-A410-43FE-BEBA-D8BC72585898}" type="presParOf" srcId="{8207564B-C10F-4C04-922F-F21D90188DB6}" destId="{A12C14A3-124F-4BE3-B8FE-00AF9D1AB7CA}" srcOrd="10" destOrd="0" presId="urn:microsoft.com/office/officeart/2018/2/layout/IconVerticalSolidList"/>
    <dgm:cxn modelId="{30BB6CE6-2425-4ED1-87F2-8A3DEF8D19E8}" type="presParOf" srcId="{A12C14A3-124F-4BE3-B8FE-00AF9D1AB7CA}" destId="{40BB6EB3-B748-43C5-877E-E3C84C2D980F}" srcOrd="0" destOrd="0" presId="urn:microsoft.com/office/officeart/2018/2/layout/IconVerticalSolidList"/>
    <dgm:cxn modelId="{7588D559-FA61-4871-A374-E2FE128D1533}" type="presParOf" srcId="{A12C14A3-124F-4BE3-B8FE-00AF9D1AB7CA}" destId="{20A6D7AB-6CFE-40AA-A60C-0C4D20AB5673}" srcOrd="1" destOrd="0" presId="urn:microsoft.com/office/officeart/2018/2/layout/IconVerticalSolidList"/>
    <dgm:cxn modelId="{D90CBB43-0CF0-4C6D-AC71-C25558B08E41}" type="presParOf" srcId="{A12C14A3-124F-4BE3-B8FE-00AF9D1AB7CA}" destId="{3BF1844B-66C6-4FE5-A0E5-C011B4F81266}" srcOrd="2" destOrd="0" presId="urn:microsoft.com/office/officeart/2018/2/layout/IconVerticalSolidList"/>
    <dgm:cxn modelId="{5D124904-4CF6-4567-B372-76D8F130057A}" type="presParOf" srcId="{A12C14A3-124F-4BE3-B8FE-00AF9D1AB7CA}" destId="{CA2E1304-517E-4F9F-B77B-FD0525F5A235}" srcOrd="3" destOrd="0" presId="urn:microsoft.com/office/officeart/2018/2/layout/IconVerticalSolidList"/>
    <dgm:cxn modelId="{8DDA24CB-4110-4330-81C7-E9261EAC10B1}" type="presParOf" srcId="{8207564B-C10F-4C04-922F-F21D90188DB6}" destId="{067696A9-9469-47AB-A976-C3039A4AFB41}" srcOrd="11" destOrd="0" presId="urn:microsoft.com/office/officeart/2018/2/layout/IconVerticalSolidList"/>
    <dgm:cxn modelId="{562FABCA-05BA-4AEB-89C9-D5B9CFD21673}" type="presParOf" srcId="{8207564B-C10F-4C04-922F-F21D90188DB6}" destId="{B9BF025F-4028-43A0-ADDB-3308B17F911C}" srcOrd="12" destOrd="0" presId="urn:microsoft.com/office/officeart/2018/2/layout/IconVerticalSolidList"/>
    <dgm:cxn modelId="{71A22A52-12E1-4EB0-AE32-536680343375}" type="presParOf" srcId="{B9BF025F-4028-43A0-ADDB-3308B17F911C}" destId="{BE013E14-F486-462D-8AC3-132566523517}" srcOrd="0" destOrd="0" presId="urn:microsoft.com/office/officeart/2018/2/layout/IconVerticalSolidList"/>
    <dgm:cxn modelId="{37E14241-D436-4A09-BA9B-4BC986735909}" type="presParOf" srcId="{B9BF025F-4028-43A0-ADDB-3308B17F911C}" destId="{DA531F85-7421-4ED1-B16E-72F6DEA24ADE}" srcOrd="1" destOrd="0" presId="urn:microsoft.com/office/officeart/2018/2/layout/IconVerticalSolidList"/>
    <dgm:cxn modelId="{4889CE08-F575-4662-8046-72EC8EA64C91}" type="presParOf" srcId="{B9BF025F-4028-43A0-ADDB-3308B17F911C}" destId="{569B3081-9505-41A2-8DA6-33E448DB3B23}" srcOrd="2" destOrd="0" presId="urn:microsoft.com/office/officeart/2018/2/layout/IconVerticalSolidList"/>
    <dgm:cxn modelId="{0CA9D839-A1ED-4ED0-BF25-25F75BB65639}" type="presParOf" srcId="{B9BF025F-4028-43A0-ADDB-3308B17F911C}" destId="{D577EB8E-935A-40C5-AEB0-D5D44C3BB55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1836B8-3AD4-4343-BE49-6F0161700CF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4C08939-2936-4423-8EE5-B038484B7F7C}">
      <dgm:prSet/>
      <dgm:spPr/>
      <dgm:t>
        <a:bodyPr/>
        <a:lstStyle/>
        <a:p>
          <a:r>
            <a:rPr lang="en-US" dirty="0"/>
            <a:t>Typical linear model is not appropriate for the suicide data:</a:t>
          </a:r>
        </a:p>
      </dgm:t>
    </dgm:pt>
    <dgm:pt modelId="{A024EFE7-1F4D-4215-B8DA-1C06346740DF}" type="parTrans" cxnId="{E2BC51B2-372C-49D5-AE8B-0C5347A64226}">
      <dgm:prSet/>
      <dgm:spPr/>
      <dgm:t>
        <a:bodyPr/>
        <a:lstStyle/>
        <a:p>
          <a:endParaRPr lang="en-US"/>
        </a:p>
      </dgm:t>
    </dgm:pt>
    <dgm:pt modelId="{6FD5AF00-C46C-456E-A011-BCDFA0013AE3}" type="sibTrans" cxnId="{E2BC51B2-372C-49D5-AE8B-0C5347A64226}">
      <dgm:prSet/>
      <dgm:spPr/>
      <dgm:t>
        <a:bodyPr/>
        <a:lstStyle/>
        <a:p>
          <a:endParaRPr lang="en-US"/>
        </a:p>
      </dgm:t>
    </dgm:pt>
    <dgm:pt modelId="{71092AD9-00A7-46CC-B46C-7955AAA08EA0}">
      <dgm:prSet/>
      <dgm:spPr/>
      <dgm:t>
        <a:bodyPr/>
        <a:lstStyle/>
        <a:p>
          <a:r>
            <a:rPr lang="en-US" dirty="0"/>
            <a:t>The suicide data are count data. Therefore, the response variable is not continuous. </a:t>
          </a:r>
        </a:p>
      </dgm:t>
    </dgm:pt>
    <dgm:pt modelId="{817E2469-0349-4B27-9F7B-11F9E6D321F3}" type="parTrans" cxnId="{D186EEF4-88BA-4D4A-803F-533624575FF2}">
      <dgm:prSet/>
      <dgm:spPr/>
      <dgm:t>
        <a:bodyPr/>
        <a:lstStyle/>
        <a:p>
          <a:endParaRPr lang="en-US"/>
        </a:p>
      </dgm:t>
    </dgm:pt>
    <dgm:pt modelId="{DAE94666-C14D-4D26-A784-09290B881890}" type="sibTrans" cxnId="{D186EEF4-88BA-4D4A-803F-533624575FF2}">
      <dgm:prSet/>
      <dgm:spPr/>
      <dgm:t>
        <a:bodyPr/>
        <a:lstStyle/>
        <a:p>
          <a:endParaRPr lang="en-US"/>
        </a:p>
      </dgm:t>
    </dgm:pt>
    <dgm:pt modelId="{6BA65EE6-75FA-41F6-BE15-A69E82E0AEFB}">
      <dgm:prSet/>
      <dgm:spPr/>
      <dgm:t>
        <a:bodyPr/>
        <a:lstStyle/>
        <a:p>
          <a:r>
            <a:rPr lang="en-US"/>
            <a:t>The variance of the suicide data is unlikely to be constant, as count data typically has larger variability for larger counts.</a:t>
          </a:r>
        </a:p>
      </dgm:t>
    </dgm:pt>
    <dgm:pt modelId="{C358925C-52A5-4D72-A5BA-5E6F27F19D7C}" type="parTrans" cxnId="{1EB04FC7-2439-4CF4-89A6-71BD9B016771}">
      <dgm:prSet/>
      <dgm:spPr/>
      <dgm:t>
        <a:bodyPr/>
        <a:lstStyle/>
        <a:p>
          <a:endParaRPr lang="en-US"/>
        </a:p>
      </dgm:t>
    </dgm:pt>
    <dgm:pt modelId="{BEB60033-9770-4229-8435-E4CF5CC06F03}" type="sibTrans" cxnId="{1EB04FC7-2439-4CF4-89A6-71BD9B016771}">
      <dgm:prSet/>
      <dgm:spPr/>
      <dgm:t>
        <a:bodyPr/>
        <a:lstStyle/>
        <a:p>
          <a:endParaRPr lang="en-US"/>
        </a:p>
      </dgm:t>
    </dgm:pt>
    <dgm:pt modelId="{19118F4F-B25B-4461-A524-86E0596288B6}" type="pres">
      <dgm:prSet presAssocID="{791836B8-3AD4-4343-BE49-6F0161700CFB}" presName="linear" presStyleCnt="0">
        <dgm:presLayoutVars>
          <dgm:animLvl val="lvl"/>
          <dgm:resizeHandles val="exact"/>
        </dgm:presLayoutVars>
      </dgm:prSet>
      <dgm:spPr/>
    </dgm:pt>
    <dgm:pt modelId="{F351747F-58F1-4B81-9CA8-A02F1205A40D}" type="pres">
      <dgm:prSet presAssocID="{44C08939-2936-4423-8EE5-B038484B7F7C}" presName="parentText" presStyleLbl="node1" presStyleIdx="0" presStyleCnt="1">
        <dgm:presLayoutVars>
          <dgm:chMax val="0"/>
          <dgm:bulletEnabled val="1"/>
        </dgm:presLayoutVars>
      </dgm:prSet>
      <dgm:spPr/>
    </dgm:pt>
    <dgm:pt modelId="{DAD0D892-7D42-4F88-936D-A262980EAC91}" type="pres">
      <dgm:prSet presAssocID="{44C08939-2936-4423-8EE5-B038484B7F7C}" presName="childText" presStyleLbl="revTx" presStyleIdx="0" presStyleCnt="1">
        <dgm:presLayoutVars>
          <dgm:bulletEnabled val="1"/>
        </dgm:presLayoutVars>
      </dgm:prSet>
      <dgm:spPr/>
    </dgm:pt>
  </dgm:ptLst>
  <dgm:cxnLst>
    <dgm:cxn modelId="{AE98A907-7BBA-441F-A982-9EB86C0A37B8}" type="presOf" srcId="{791836B8-3AD4-4343-BE49-6F0161700CFB}" destId="{19118F4F-B25B-4461-A524-86E0596288B6}" srcOrd="0" destOrd="0" presId="urn:microsoft.com/office/officeart/2005/8/layout/vList2"/>
    <dgm:cxn modelId="{9F221A0F-9862-478C-9B64-1AFF3665906A}" type="presOf" srcId="{6BA65EE6-75FA-41F6-BE15-A69E82E0AEFB}" destId="{DAD0D892-7D42-4F88-936D-A262980EAC91}" srcOrd="0" destOrd="1" presId="urn:microsoft.com/office/officeart/2005/8/layout/vList2"/>
    <dgm:cxn modelId="{5DB42774-DF0C-423F-AEC6-11112D0A4E6A}" type="presOf" srcId="{44C08939-2936-4423-8EE5-B038484B7F7C}" destId="{F351747F-58F1-4B81-9CA8-A02F1205A40D}" srcOrd="0" destOrd="0" presId="urn:microsoft.com/office/officeart/2005/8/layout/vList2"/>
    <dgm:cxn modelId="{E2BC51B2-372C-49D5-AE8B-0C5347A64226}" srcId="{791836B8-3AD4-4343-BE49-6F0161700CFB}" destId="{44C08939-2936-4423-8EE5-B038484B7F7C}" srcOrd="0" destOrd="0" parTransId="{A024EFE7-1F4D-4215-B8DA-1C06346740DF}" sibTransId="{6FD5AF00-C46C-456E-A011-BCDFA0013AE3}"/>
    <dgm:cxn modelId="{1EB04FC7-2439-4CF4-89A6-71BD9B016771}" srcId="{44C08939-2936-4423-8EE5-B038484B7F7C}" destId="{6BA65EE6-75FA-41F6-BE15-A69E82E0AEFB}" srcOrd="1" destOrd="0" parTransId="{C358925C-52A5-4D72-A5BA-5E6F27F19D7C}" sibTransId="{BEB60033-9770-4229-8435-E4CF5CC06F03}"/>
    <dgm:cxn modelId="{D186EEF4-88BA-4D4A-803F-533624575FF2}" srcId="{44C08939-2936-4423-8EE5-B038484B7F7C}" destId="{71092AD9-00A7-46CC-B46C-7955AAA08EA0}" srcOrd="0" destOrd="0" parTransId="{817E2469-0349-4B27-9F7B-11F9E6D321F3}" sibTransId="{DAE94666-C14D-4D26-A784-09290B881890}"/>
    <dgm:cxn modelId="{045399F8-AA94-454C-9C3B-32461BD95380}" type="presOf" srcId="{71092AD9-00A7-46CC-B46C-7955AAA08EA0}" destId="{DAD0D892-7D42-4F88-936D-A262980EAC91}" srcOrd="0" destOrd="0" presId="urn:microsoft.com/office/officeart/2005/8/layout/vList2"/>
    <dgm:cxn modelId="{3B42C2D5-37CC-478C-AA91-A8B924CF2088}" type="presParOf" srcId="{19118F4F-B25B-4461-A524-86E0596288B6}" destId="{F351747F-58F1-4B81-9CA8-A02F1205A40D}" srcOrd="0" destOrd="0" presId="urn:microsoft.com/office/officeart/2005/8/layout/vList2"/>
    <dgm:cxn modelId="{C98FA445-E4BD-4651-81B3-A523B399A81D}" type="presParOf" srcId="{19118F4F-B25B-4461-A524-86E0596288B6}" destId="{DAD0D892-7D42-4F88-936D-A262980EAC9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81125-DE18-44FD-B7EE-EBEC9E2C23EC}">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0EBC4-7E22-41A1-9546-977A5583ECC0}">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E78C4-6CAD-40F7-9C6D-6C1B0D3E1466}">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Statistics about suicide</a:t>
          </a:r>
        </a:p>
      </dsp:txBody>
      <dsp:txXfrm>
        <a:off x="799588" y="502"/>
        <a:ext cx="5714015" cy="692284"/>
      </dsp:txXfrm>
    </dsp:sp>
    <dsp:sp modelId="{06F1F4B0-7955-4EAF-A445-DA324D067B34}">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37C35-0073-4ED2-8A54-D532169234E6}">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51B79-A6B0-484A-8370-E0EA4419A939}">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Variables and predictions</a:t>
          </a:r>
        </a:p>
      </dsp:txBody>
      <dsp:txXfrm>
        <a:off x="799588" y="865858"/>
        <a:ext cx="5714015" cy="692284"/>
      </dsp:txXfrm>
    </dsp:sp>
    <dsp:sp modelId="{65FB9EF5-77B6-401C-BF69-900D72A4C7A6}">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9BFA7-E146-42AB-9DC1-27C05003DB39}">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AA32E2-9B60-4C24-BDD0-E54343EDEACA}">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Exploring the data</a:t>
          </a:r>
        </a:p>
      </dsp:txBody>
      <dsp:txXfrm>
        <a:off x="799588" y="1731214"/>
        <a:ext cx="5714015" cy="692284"/>
      </dsp:txXfrm>
    </dsp:sp>
    <dsp:sp modelId="{2F4B373B-150D-4F4F-ABCE-21B4975A0E79}">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D4144-97D2-4E5E-86D8-D1DF2A7D1D53}">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7833AD-9DEE-4230-9909-BB20023BA67E}">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Model and assumptions</a:t>
          </a:r>
        </a:p>
      </dsp:txBody>
      <dsp:txXfrm>
        <a:off x="799588" y="2596570"/>
        <a:ext cx="5714015" cy="692284"/>
      </dsp:txXfrm>
    </dsp:sp>
    <dsp:sp modelId="{BCEA0377-136D-4B90-BA2A-31F71185824D}">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251C3-5E0B-43FC-8004-E102EEB7E2D0}">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2CE9B-94AA-4275-B4A7-9A607184C3E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Assumption checking</a:t>
          </a:r>
        </a:p>
      </dsp:txBody>
      <dsp:txXfrm>
        <a:off x="799588" y="3461926"/>
        <a:ext cx="5714015" cy="692284"/>
      </dsp:txXfrm>
    </dsp:sp>
    <dsp:sp modelId="{40BB6EB3-B748-43C5-877E-E3C84C2D980F}">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6D7AB-6CFE-40AA-A60C-0C4D20AB5673}">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2E1304-517E-4F9F-B77B-FD0525F5A235}">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Interpretations and conclusion</a:t>
          </a:r>
        </a:p>
      </dsp:txBody>
      <dsp:txXfrm>
        <a:off x="799588" y="4327282"/>
        <a:ext cx="5714015" cy="692284"/>
      </dsp:txXfrm>
    </dsp:sp>
    <dsp:sp modelId="{BE013E14-F486-462D-8AC3-132566523517}">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31F85-7421-4ED1-B16E-72F6DEA24ADE}">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77EB8E-935A-40C5-AEB0-D5D44C3BB55F}">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1244600">
            <a:lnSpc>
              <a:spcPct val="90000"/>
            </a:lnSpc>
            <a:spcBef>
              <a:spcPct val="0"/>
            </a:spcBef>
            <a:spcAft>
              <a:spcPct val="35000"/>
            </a:spcAft>
            <a:buNone/>
          </a:pPr>
          <a:r>
            <a:rPr lang="en-US" sz="2800" kern="1200" dirty="0"/>
            <a:t>Improvement</a:t>
          </a:r>
        </a:p>
      </dsp:txBody>
      <dsp:txXfrm>
        <a:off x="799588" y="5192638"/>
        <a:ext cx="5714015" cy="6922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1747F-58F1-4B81-9CA8-A02F1205A40D}">
      <dsp:nvSpPr>
        <dsp:cNvPr id="0" name=""/>
        <dsp:cNvSpPr/>
      </dsp:nvSpPr>
      <dsp:spPr>
        <a:xfrm>
          <a:off x="0" y="49123"/>
          <a:ext cx="6513603" cy="2309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Typical linear model is not appropriate for the suicide data:</a:t>
          </a:r>
        </a:p>
      </dsp:txBody>
      <dsp:txXfrm>
        <a:off x="112744" y="161867"/>
        <a:ext cx="6288115" cy="2084091"/>
      </dsp:txXfrm>
    </dsp:sp>
    <dsp:sp modelId="{DAD0D892-7D42-4F88-936D-A262980EAC91}">
      <dsp:nvSpPr>
        <dsp:cNvPr id="0" name=""/>
        <dsp:cNvSpPr/>
      </dsp:nvSpPr>
      <dsp:spPr>
        <a:xfrm>
          <a:off x="0" y="2358702"/>
          <a:ext cx="6513603" cy="3477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t>The suicide data are count data. Therefore, the response variable is not continuous. </a:t>
          </a:r>
        </a:p>
        <a:p>
          <a:pPr marL="285750" lvl="1" indent="-285750" algn="l" defTabSz="1466850">
            <a:lnSpc>
              <a:spcPct val="90000"/>
            </a:lnSpc>
            <a:spcBef>
              <a:spcPct val="0"/>
            </a:spcBef>
            <a:spcAft>
              <a:spcPct val="20000"/>
            </a:spcAft>
            <a:buChar char="•"/>
          </a:pPr>
          <a:r>
            <a:rPr lang="en-US" sz="3300" kern="1200"/>
            <a:t>The variance of the suicide data is unlikely to be constant, as count data typically has larger variability for larger counts.</a:t>
          </a:r>
        </a:p>
      </dsp:txBody>
      <dsp:txXfrm>
        <a:off x="0" y="2358702"/>
        <a:ext cx="6513603" cy="34776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31F0BE-0BFC-4C59-970F-EFD381EADC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992CAC1C-570E-4881-A854-4855DE804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1FE79DF5-2E73-4491-8D99-90267A7B17E1}"/>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8F27A763-5885-4801-ADD1-8031617B9A9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4DDC384-703B-4B0F-BDFF-10FB7DE6D4E0}"/>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127623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38E5E-73A0-433B-B06C-148420094945}"/>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B0A964C-2D0A-473F-8559-5F4E27E2A0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446558E-F90F-4428-A8D9-5526E33D4DF5}"/>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D31BD58B-026E-4AE2-BFA1-5FE4EE7FB31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A23BEDDA-77E7-4DB7-83B9-E4D32A632CD3}"/>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1689966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C1218C-CCA6-4DFE-B6DE-ABB52C29712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3C6141E-D624-40F1-BA79-20426373A9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7C512A4-E09B-40D7-845A-9CBD5B2BA9FD}"/>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DB4371BF-C328-42FC-8D71-077D9D9A5B5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5453E3C-28B3-49AD-89A9-2FE4D49D0B4F}"/>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769666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7481C-DA1A-43B3-BAFF-C4ADDB7910FF}"/>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08F2E52A-2587-4AEE-99FE-111F590FD06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83B08F6-1689-4AA9-9F5C-E7C06B09E8DC}"/>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BB3D76ED-A1D5-4B9F-B055-2D9AAB663D3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586B11A-E26A-4FF2-971D-31EE9CFD2650}"/>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2753730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A1ED1-78B8-448B-8D91-7DF2615C9BC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115090B-6618-4C69-89C8-CDEB5E732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BD3F9E8-7393-48CF-9AA7-ABAEEFC43690}"/>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5A68B44A-3D1B-4F95-881A-6B2DE9234C3F}"/>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35219B1-DA1E-485B-AD75-597532034555}"/>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274700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76E916-92D8-4E46-BFE5-3C6FDCA897B4}"/>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2CDC870-636C-4E46-919E-D576D8B77F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0E993EF7-D14B-4736-BB29-DC35B01E23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A1701C91-1E7B-49C9-9D48-E1D0AD95314C}"/>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6" name="页脚占位符 5">
            <a:extLst>
              <a:ext uri="{FF2B5EF4-FFF2-40B4-BE49-F238E27FC236}">
                <a16:creationId xmlns:a16="http://schemas.microsoft.com/office/drawing/2014/main" id="{9A193E76-405C-4649-AA09-213A06A910D0}"/>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D9584F0-04B0-4F80-90CC-548C80A46E7C}"/>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258950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32AE1C-3C74-4AEF-AECB-BC8D2DDCE10E}"/>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EB336AF5-7FB7-49D0-8124-1FC98149B2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209505D-2252-4747-8AD4-BFF5A8A11D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534ED615-9A33-4FE8-AECA-A5DF894B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EF7005-832D-4738-99A6-39324DD64B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98DC4C74-C5C9-40E4-93CE-4CAA454DD40F}"/>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8" name="页脚占位符 7">
            <a:extLst>
              <a:ext uri="{FF2B5EF4-FFF2-40B4-BE49-F238E27FC236}">
                <a16:creationId xmlns:a16="http://schemas.microsoft.com/office/drawing/2014/main" id="{2020648B-EF05-48C8-963F-C62B10F035D8}"/>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DB3C8936-A164-448A-B394-F93D3E93FAF3}"/>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426233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6C22E-F4D5-45B5-8754-4D9AB393F91D}"/>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D7C8E9DA-9092-4548-8413-290513458CDE}"/>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4" name="页脚占位符 3">
            <a:extLst>
              <a:ext uri="{FF2B5EF4-FFF2-40B4-BE49-F238E27FC236}">
                <a16:creationId xmlns:a16="http://schemas.microsoft.com/office/drawing/2014/main" id="{2BD7C5C2-5029-40C4-A19E-45EBA67221F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4D6A0BD-C3E4-48CB-9C19-E4F343B537DB}"/>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1068348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F5EAE8-4B1C-40D9-AA43-D724F56D8EE9}"/>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3" name="页脚占位符 2">
            <a:extLst>
              <a:ext uri="{FF2B5EF4-FFF2-40B4-BE49-F238E27FC236}">
                <a16:creationId xmlns:a16="http://schemas.microsoft.com/office/drawing/2014/main" id="{6A76263E-FDF4-460E-9ECE-68423AD0B52C}"/>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DA1071F4-A3E3-4EAA-A6FD-2D72387F48A5}"/>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707360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2E473-7768-40D2-83FE-68C692905B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0323132-49C8-4597-B558-7FC791FC2F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57892DC6-33CA-404D-8BD4-A3FBEB3BC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68EA2E-D3BD-4D23-A965-1E4FB2F25F38}"/>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6" name="页脚占位符 5">
            <a:extLst>
              <a:ext uri="{FF2B5EF4-FFF2-40B4-BE49-F238E27FC236}">
                <a16:creationId xmlns:a16="http://schemas.microsoft.com/office/drawing/2014/main" id="{32859CE5-716D-423C-9094-5D3D54F5E15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8FC9943A-9252-46BF-BF6A-A24125BF1EF0}"/>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156793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2FC40-0ADE-47A4-8484-10DC7D768A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E63D1E88-3265-4458-9432-FE637D9A99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E73076C9-DE43-4F0C-816B-729ED5A1C7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6FF19DF-AEBA-47AB-AE5A-1EB7D63E2231}"/>
              </a:ext>
            </a:extLst>
          </p:cNvPr>
          <p:cNvSpPr>
            <a:spLocks noGrp="1"/>
          </p:cNvSpPr>
          <p:nvPr>
            <p:ph type="dt" sz="half" idx="10"/>
          </p:nvPr>
        </p:nvSpPr>
        <p:spPr/>
        <p:txBody>
          <a:bodyPr/>
          <a:lstStyle/>
          <a:p>
            <a:fld id="{FEC926F9-0572-4889-BAA1-5D5FC08F9880}" type="datetimeFigureOut">
              <a:rPr lang="en-US" smtClean="0"/>
              <a:t>5/16/2019</a:t>
            </a:fld>
            <a:endParaRPr lang="en-US"/>
          </a:p>
        </p:txBody>
      </p:sp>
      <p:sp>
        <p:nvSpPr>
          <p:cNvPr id="6" name="页脚占位符 5">
            <a:extLst>
              <a:ext uri="{FF2B5EF4-FFF2-40B4-BE49-F238E27FC236}">
                <a16:creationId xmlns:a16="http://schemas.microsoft.com/office/drawing/2014/main" id="{B15010C7-54E5-4199-BFB4-BFF0FAD03265}"/>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2F3ED782-D55D-412F-A0C2-9B269DCEB569}"/>
              </a:ext>
            </a:extLst>
          </p:cNvPr>
          <p:cNvSpPr>
            <a:spLocks noGrp="1"/>
          </p:cNvSpPr>
          <p:nvPr>
            <p:ph type="sldNum" sz="quarter" idx="12"/>
          </p:nvPr>
        </p:nvSpPr>
        <p:spPr/>
        <p:txBody>
          <a:bodyPr/>
          <a:lstStyle/>
          <a:p>
            <a:fld id="{53D2E9BA-9983-40C2-9EA9-AAB453FEFCC9}" type="slidenum">
              <a:rPr lang="en-US" smtClean="0"/>
              <a:t>‹#›</a:t>
            </a:fld>
            <a:endParaRPr lang="en-US"/>
          </a:p>
        </p:txBody>
      </p:sp>
    </p:spTree>
    <p:extLst>
      <p:ext uri="{BB962C8B-B14F-4D97-AF65-F5344CB8AC3E}">
        <p14:creationId xmlns:p14="http://schemas.microsoft.com/office/powerpoint/2010/main" val="1326249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C27D6E-6DA8-40B2-8901-EF07937715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8514C75A-418B-4BB6-A489-7780260792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D5804B0-8771-4AED-AC3A-FC55DCAEF8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926F9-0572-4889-BAA1-5D5FC08F9880}" type="datetimeFigureOut">
              <a:rPr lang="en-US" smtClean="0"/>
              <a:t>5/16/2019</a:t>
            </a:fld>
            <a:endParaRPr lang="en-US"/>
          </a:p>
        </p:txBody>
      </p:sp>
      <p:sp>
        <p:nvSpPr>
          <p:cNvPr id="5" name="页脚占位符 4">
            <a:extLst>
              <a:ext uri="{FF2B5EF4-FFF2-40B4-BE49-F238E27FC236}">
                <a16:creationId xmlns:a16="http://schemas.microsoft.com/office/drawing/2014/main" id="{107F2A69-947E-46BF-9FBF-0F95A83D5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7AB9C5E4-041D-4976-814D-B858AC233A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2E9BA-9983-40C2-9EA9-AAB453FEFCC9}" type="slidenum">
              <a:rPr lang="en-US" smtClean="0"/>
              <a:t>‹#›</a:t>
            </a:fld>
            <a:endParaRPr lang="en-US"/>
          </a:p>
        </p:txBody>
      </p:sp>
    </p:spTree>
    <p:extLst>
      <p:ext uri="{BB962C8B-B14F-4D97-AF65-F5344CB8AC3E}">
        <p14:creationId xmlns:p14="http://schemas.microsoft.com/office/powerpoint/2010/main" val="2899862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cg.org/bible-study-tools/bible-questions-and-answers/what-does-the-bible-say-about-someone-who-commits-suicide"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everydayhealth.com/concussion/how-concussions-affect-males-females-differently/"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moneycrashers.com/gross-domestic-product-gdp-definition/"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Denmark" TargetMode="Externa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en.wikipedia.org/wiki/Flag_of_the_United_States" TargetMode="Externa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projectteachny.org/prevention-scienc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kaggle.com/szamil/suicide-in-the-twenty-first-century/notebook" TargetMode="External"/><Relationship Id="rId2" Type="http://schemas.openxmlformats.org/officeDocument/2006/relationships/hyperlink" Target="http://hdr.undp.org/en/indicators/137506" TargetMode="External"/><Relationship Id="rId1" Type="http://schemas.openxmlformats.org/officeDocument/2006/relationships/slideLayout" Target="../slideLayouts/slideLayout2.xml"/><Relationship Id="rId4" Type="http://schemas.openxmlformats.org/officeDocument/2006/relationships/hyperlink" Target="http://www.who.int/mental_health/suicide-prevention/e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nsvrc.org/blogs/preventionista/community-level-prevention"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水, 日落, 天空, 海滩&#10;&#10;描述已自动生成">
            <a:extLst>
              <a:ext uri="{FF2B5EF4-FFF2-40B4-BE49-F238E27FC236}">
                <a16:creationId xmlns:a16="http://schemas.microsoft.com/office/drawing/2014/main" id="{0FBA12D9-F53E-4AE6-B35A-D53406E70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4" y="0"/>
            <a:ext cx="12182475" cy="7461766"/>
          </a:xfrm>
          <a:prstGeom prst="rect">
            <a:avLst/>
          </a:prstGeom>
        </p:spPr>
      </p:pic>
      <p:sp>
        <p:nvSpPr>
          <p:cNvPr id="2" name="标题 1">
            <a:extLst>
              <a:ext uri="{FF2B5EF4-FFF2-40B4-BE49-F238E27FC236}">
                <a16:creationId xmlns:a16="http://schemas.microsoft.com/office/drawing/2014/main" id="{3A25A931-5568-4DD2-A2BA-4A3B0EC97CDE}"/>
              </a:ext>
            </a:extLst>
          </p:cNvPr>
          <p:cNvSpPr>
            <a:spLocks noGrp="1"/>
          </p:cNvSpPr>
          <p:nvPr>
            <p:ph type="ctrTitle"/>
          </p:nvPr>
        </p:nvSpPr>
        <p:spPr/>
        <p:txBody>
          <a:bodyPr/>
          <a:lstStyle/>
          <a:p>
            <a:r>
              <a:rPr lang="en-US" b="1" dirty="0">
                <a:solidFill>
                  <a:schemeClr val="bg1"/>
                </a:solidFill>
              </a:rPr>
              <a:t>Who commits suicide?</a:t>
            </a:r>
          </a:p>
        </p:txBody>
      </p:sp>
      <p:sp>
        <p:nvSpPr>
          <p:cNvPr id="3" name="副标题 2">
            <a:extLst>
              <a:ext uri="{FF2B5EF4-FFF2-40B4-BE49-F238E27FC236}">
                <a16:creationId xmlns:a16="http://schemas.microsoft.com/office/drawing/2014/main" id="{3578B482-4DA5-404D-9B50-C740223C6BBD}"/>
              </a:ext>
            </a:extLst>
          </p:cNvPr>
          <p:cNvSpPr>
            <a:spLocks noGrp="1"/>
          </p:cNvSpPr>
          <p:nvPr>
            <p:ph type="subTitle" idx="1"/>
          </p:nvPr>
        </p:nvSpPr>
        <p:spPr>
          <a:xfrm>
            <a:off x="4238625" y="4240213"/>
            <a:ext cx="3714750" cy="1655762"/>
          </a:xfrm>
          <a:solidFill>
            <a:srgbClr val="FFFFFF">
              <a:alpha val="60000"/>
            </a:srgbClr>
          </a:solidFill>
        </p:spPr>
        <p:txBody>
          <a:bodyPr>
            <a:normAutofit lnSpcReduction="10000"/>
          </a:bodyPr>
          <a:lstStyle/>
          <a:p>
            <a:r>
              <a:rPr lang="en-US" b="1" dirty="0"/>
              <a:t>Cara You</a:t>
            </a:r>
          </a:p>
          <a:p>
            <a:r>
              <a:rPr lang="en-US" b="1" i="1" dirty="0"/>
              <a:t>Math 4840-904 </a:t>
            </a:r>
            <a:endParaRPr lang="en-US" b="1" dirty="0"/>
          </a:p>
          <a:p>
            <a:r>
              <a:rPr lang="en-US" b="1" i="1" dirty="0"/>
              <a:t>Independent Study</a:t>
            </a:r>
            <a:endParaRPr lang="en-US" b="1" dirty="0"/>
          </a:p>
          <a:p>
            <a:r>
              <a:rPr lang="en-US" b="1" i="1" dirty="0"/>
              <a:t>Dr. French</a:t>
            </a:r>
            <a:endParaRPr lang="en-US" b="1" dirty="0"/>
          </a:p>
          <a:p>
            <a:endParaRPr lang="en-US" dirty="0"/>
          </a:p>
        </p:txBody>
      </p:sp>
      <p:sp>
        <p:nvSpPr>
          <p:cNvPr id="4" name="矩形 3">
            <a:extLst>
              <a:ext uri="{FF2B5EF4-FFF2-40B4-BE49-F238E27FC236}">
                <a16:creationId xmlns:a16="http://schemas.microsoft.com/office/drawing/2014/main" id="{47F6D60B-4030-4E9A-A457-08FC24FDE5EA}"/>
              </a:ext>
            </a:extLst>
          </p:cNvPr>
          <p:cNvSpPr/>
          <p:nvPr/>
        </p:nvSpPr>
        <p:spPr>
          <a:xfrm>
            <a:off x="2457450" y="6611779"/>
            <a:ext cx="8820150" cy="246221"/>
          </a:xfrm>
          <a:prstGeom prst="rect">
            <a:avLst/>
          </a:prstGeom>
        </p:spPr>
        <p:txBody>
          <a:bodyPr wrap="square">
            <a:spAutoFit/>
          </a:bodyPr>
          <a:lstStyle/>
          <a:p>
            <a:r>
              <a:rPr lang="en-US" sz="1000" dirty="0">
                <a:hlinkClick r:id="rId3">
                  <a:extLst>
                    <a:ext uri="{A12FA001-AC4F-418D-AE19-62706E023703}">
                      <ahyp:hlinkClr xmlns:ahyp="http://schemas.microsoft.com/office/drawing/2018/hyperlinkcolor" val="tx"/>
                    </a:ext>
                  </a:extLst>
                </a:hlinkClick>
              </a:rPr>
              <a:t>https://www.ucg.org/bible-study-tools/bible-questions-and-answers/what-does-the-bible-say-about-someone-who-commits-suicide</a:t>
            </a:r>
            <a:endParaRPr lang="en-US" sz="1000" dirty="0"/>
          </a:p>
        </p:txBody>
      </p:sp>
    </p:spTree>
    <p:extLst>
      <p:ext uri="{BB962C8B-B14F-4D97-AF65-F5344CB8AC3E}">
        <p14:creationId xmlns:p14="http://schemas.microsoft.com/office/powerpoint/2010/main" val="3855361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334B7-3676-41DB-9774-8D0760F9EA72}"/>
              </a:ext>
            </a:extLst>
          </p:cNvPr>
          <p:cNvSpPr>
            <a:spLocks noGrp="1"/>
          </p:cNvSpPr>
          <p:nvPr>
            <p:ph type="title"/>
          </p:nvPr>
        </p:nvSpPr>
        <p:spPr/>
        <p:txBody>
          <a:bodyPr/>
          <a:lstStyle/>
          <a:p>
            <a:r>
              <a:rPr lang="en-US" dirty="0"/>
              <a:t>Exploring the data</a:t>
            </a:r>
          </a:p>
        </p:txBody>
      </p:sp>
      <p:sp>
        <p:nvSpPr>
          <p:cNvPr id="3" name="内容占位符 2">
            <a:extLst>
              <a:ext uri="{FF2B5EF4-FFF2-40B4-BE49-F238E27FC236}">
                <a16:creationId xmlns:a16="http://schemas.microsoft.com/office/drawing/2014/main" id="{7EAA1E80-9902-4AB9-9CF9-E825ABDA19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76582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95FBC4-36E9-45FF-B778-87B7232BB6B8}"/>
              </a:ext>
            </a:extLst>
          </p:cNvPr>
          <p:cNvSpPr>
            <a:spLocks noGrp="1"/>
          </p:cNvSpPr>
          <p:nvPr>
            <p:ph type="title"/>
          </p:nvPr>
        </p:nvSpPr>
        <p:spPr/>
        <p:txBody>
          <a:bodyPr/>
          <a:lstStyle/>
          <a:p>
            <a:endParaRPr lang="en-US"/>
          </a:p>
        </p:txBody>
      </p:sp>
      <p:pic>
        <p:nvPicPr>
          <p:cNvPr id="4" name="图片 3">
            <a:extLst>
              <a:ext uri="{FF2B5EF4-FFF2-40B4-BE49-F238E27FC236}">
                <a16:creationId xmlns:a16="http://schemas.microsoft.com/office/drawing/2014/main" id="{F588C713-89D8-40A2-9BEF-486D4B2EA94F}"/>
              </a:ext>
            </a:extLst>
          </p:cNvPr>
          <p:cNvPicPr/>
          <p:nvPr/>
        </p:nvPicPr>
        <p:blipFill>
          <a:blip r:embed="rId2"/>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3BDA2B20-0BE8-495A-908D-916F335E24CA}"/>
              </a:ext>
            </a:extLst>
          </p:cNvPr>
          <p:cNvSpPr>
            <a:spLocks noGrp="1"/>
          </p:cNvSpPr>
          <p:nvPr>
            <p:ph idx="1"/>
          </p:nvPr>
        </p:nvSpPr>
        <p:spPr>
          <a:xfrm>
            <a:off x="726440" y="951865"/>
            <a:ext cx="10515600" cy="4351338"/>
          </a:xfrm>
        </p:spPr>
        <p:txBody>
          <a:bodyPr/>
          <a:lstStyle/>
          <a:p>
            <a:r>
              <a:rPr lang="en-US" dirty="0"/>
              <a:t>Males typically have larger values</a:t>
            </a:r>
          </a:p>
          <a:p>
            <a:r>
              <a:rPr lang="en-US" dirty="0"/>
              <a:t>Both have longer upper whiskers than lower whiskers</a:t>
            </a:r>
          </a:p>
        </p:txBody>
      </p:sp>
      <p:sp>
        <p:nvSpPr>
          <p:cNvPr id="5" name="矩形 4">
            <a:extLst>
              <a:ext uri="{FF2B5EF4-FFF2-40B4-BE49-F238E27FC236}">
                <a16:creationId xmlns:a16="http://schemas.microsoft.com/office/drawing/2014/main" id="{C89ED3FD-EF5E-4312-BBCD-39593D0688F2}"/>
              </a:ext>
            </a:extLst>
          </p:cNvPr>
          <p:cNvSpPr/>
          <p:nvPr/>
        </p:nvSpPr>
        <p:spPr>
          <a:xfrm>
            <a:off x="2641368" y="103515"/>
            <a:ext cx="5243743" cy="523220"/>
          </a:xfrm>
          <a:prstGeom prst="rect">
            <a:avLst/>
          </a:prstGeom>
        </p:spPr>
        <p:txBody>
          <a:bodyPr wrap="none">
            <a:spAutoFit/>
          </a:bodyPr>
          <a:lstStyle/>
          <a:p>
            <a:r>
              <a:rPr lang="en-US" sz="2800" dirty="0">
                <a:latin typeface="Times New Roman" panose="02020603050405020304" pitchFamily="18" charset="0"/>
                <a:ea typeface="DengXian" panose="02010600030101010101" pitchFamily="2" charset="-122"/>
              </a:rPr>
              <a:t>suicide rate per 100k people by sex</a:t>
            </a:r>
            <a:endParaRPr lang="en-US" sz="2800" dirty="0"/>
          </a:p>
        </p:txBody>
      </p:sp>
    </p:spTree>
    <p:extLst>
      <p:ext uri="{BB962C8B-B14F-4D97-AF65-F5344CB8AC3E}">
        <p14:creationId xmlns:p14="http://schemas.microsoft.com/office/powerpoint/2010/main" val="365190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5EAB0-A120-4BDC-8B16-51BFD80D09BA}"/>
              </a:ext>
            </a:extLst>
          </p:cNvPr>
          <p:cNvSpPr>
            <a:spLocks noGrp="1"/>
          </p:cNvSpPr>
          <p:nvPr>
            <p:ph type="title"/>
          </p:nvPr>
        </p:nvSpPr>
        <p:spPr/>
        <p:txBody>
          <a:bodyPr/>
          <a:lstStyle/>
          <a:p>
            <a:endParaRPr lang="en-US"/>
          </a:p>
        </p:txBody>
      </p:sp>
      <p:pic>
        <p:nvPicPr>
          <p:cNvPr id="4" name="图片 3">
            <a:extLst>
              <a:ext uri="{FF2B5EF4-FFF2-40B4-BE49-F238E27FC236}">
                <a16:creationId xmlns:a16="http://schemas.microsoft.com/office/drawing/2014/main" id="{09CEC517-ABE4-4F9A-8895-8B51FB99B82E}"/>
              </a:ext>
            </a:extLst>
          </p:cNvPr>
          <p:cNvPicPr/>
          <p:nvPr/>
        </p:nvPicPr>
        <p:blipFill>
          <a:blip r:embed="rId2"/>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CF3BC2D0-8155-407A-AC59-713B9E36D8D8}"/>
              </a:ext>
            </a:extLst>
          </p:cNvPr>
          <p:cNvSpPr>
            <a:spLocks noGrp="1"/>
          </p:cNvSpPr>
          <p:nvPr>
            <p:ph idx="1"/>
          </p:nvPr>
        </p:nvSpPr>
        <p:spPr>
          <a:xfrm>
            <a:off x="838200" y="1104265"/>
            <a:ext cx="10515600" cy="4351338"/>
          </a:xfrm>
        </p:spPr>
        <p:txBody>
          <a:bodyPr/>
          <a:lstStyle/>
          <a:p>
            <a:r>
              <a:rPr lang="en-US" dirty="0"/>
              <a:t>Higher age is associated with higher suicide rates</a:t>
            </a:r>
          </a:p>
          <a:p>
            <a:r>
              <a:rPr lang="en-US" dirty="0"/>
              <a:t>75+ years: most varied second to third quartile and in the upper whisker, highest amount of extremely large suicide rates</a:t>
            </a:r>
          </a:p>
          <a:p>
            <a:r>
              <a:rPr lang="en-US" dirty="0"/>
              <a:t>2</a:t>
            </a:r>
            <a:r>
              <a:rPr lang="en-US" baseline="30000" dirty="0"/>
              <a:t>nd</a:t>
            </a:r>
            <a:r>
              <a:rPr lang="en-US" dirty="0"/>
              <a:t> most varied: 35 to 54 years group</a:t>
            </a:r>
          </a:p>
        </p:txBody>
      </p:sp>
      <p:sp>
        <p:nvSpPr>
          <p:cNvPr id="5" name="矩形 4">
            <a:extLst>
              <a:ext uri="{FF2B5EF4-FFF2-40B4-BE49-F238E27FC236}">
                <a16:creationId xmlns:a16="http://schemas.microsoft.com/office/drawing/2014/main" id="{EC51A204-BEC2-44F7-B761-7AE2012976C0}"/>
              </a:ext>
            </a:extLst>
          </p:cNvPr>
          <p:cNvSpPr/>
          <p:nvPr/>
        </p:nvSpPr>
        <p:spPr>
          <a:xfrm>
            <a:off x="2144437" y="96262"/>
            <a:ext cx="6000361" cy="584775"/>
          </a:xfrm>
          <a:prstGeom prst="rect">
            <a:avLst/>
          </a:prstGeom>
        </p:spPr>
        <p:txBody>
          <a:bodyPr wrap="none">
            <a:spAutoFit/>
          </a:bodyPr>
          <a:lstStyle/>
          <a:p>
            <a:r>
              <a:rPr lang="en-US" sz="3200" dirty="0">
                <a:latin typeface="Times New Roman" panose="02020603050405020304" pitchFamily="18" charset="0"/>
                <a:ea typeface="DengXian" panose="02010600030101010101" pitchFamily="2" charset="-122"/>
              </a:rPr>
              <a:t>suicide rate per 100k people by age</a:t>
            </a:r>
            <a:endParaRPr lang="en-US" sz="3200" dirty="0"/>
          </a:p>
        </p:txBody>
      </p:sp>
    </p:spTree>
    <p:extLst>
      <p:ext uri="{BB962C8B-B14F-4D97-AF65-F5344CB8AC3E}">
        <p14:creationId xmlns:p14="http://schemas.microsoft.com/office/powerpoint/2010/main" val="296034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9185A-D7D9-4655-92C4-7FD2E3E0824A}"/>
              </a:ext>
            </a:extLst>
          </p:cNvPr>
          <p:cNvSpPr>
            <a:spLocks noGrp="1"/>
          </p:cNvSpPr>
          <p:nvPr>
            <p:ph type="title"/>
          </p:nvPr>
        </p:nvSpPr>
        <p:spPr/>
        <p:txBody>
          <a:bodyPr/>
          <a:lstStyle/>
          <a:p>
            <a:endParaRPr lang="en-US"/>
          </a:p>
        </p:txBody>
      </p:sp>
      <p:pic>
        <p:nvPicPr>
          <p:cNvPr id="4" name="图片 3">
            <a:extLst>
              <a:ext uri="{FF2B5EF4-FFF2-40B4-BE49-F238E27FC236}">
                <a16:creationId xmlns:a16="http://schemas.microsoft.com/office/drawing/2014/main" id="{233BDD96-00D5-4FE8-B0CB-F6B2B144B249}"/>
              </a:ext>
            </a:extLst>
          </p:cNvPr>
          <p:cNvPicPr/>
          <p:nvPr/>
        </p:nvPicPr>
        <p:blipFill>
          <a:blip r:embed="rId2"/>
          <a:stretch>
            <a:fillRect/>
          </a:stretch>
        </p:blipFill>
        <p:spPr>
          <a:xfrm>
            <a:off x="0" y="161925"/>
            <a:ext cx="12192000" cy="6858000"/>
          </a:xfrm>
          <a:prstGeom prst="rect">
            <a:avLst/>
          </a:prstGeom>
        </p:spPr>
      </p:pic>
      <p:sp>
        <p:nvSpPr>
          <p:cNvPr id="3" name="内容占位符 2">
            <a:extLst>
              <a:ext uri="{FF2B5EF4-FFF2-40B4-BE49-F238E27FC236}">
                <a16:creationId xmlns:a16="http://schemas.microsoft.com/office/drawing/2014/main" id="{9B6A7C06-C045-4E4C-8513-D3C72B1194DB}"/>
              </a:ext>
            </a:extLst>
          </p:cNvPr>
          <p:cNvSpPr>
            <a:spLocks noGrp="1"/>
          </p:cNvSpPr>
          <p:nvPr>
            <p:ph idx="1"/>
          </p:nvPr>
        </p:nvSpPr>
        <p:spPr>
          <a:xfrm>
            <a:off x="838200" y="911225"/>
            <a:ext cx="10515600" cy="4351338"/>
          </a:xfrm>
        </p:spPr>
        <p:txBody>
          <a:bodyPr/>
          <a:lstStyle/>
          <a:p>
            <a:r>
              <a:rPr lang="en-US" dirty="0"/>
              <a:t>Older generations are associated with larger suicide rates</a:t>
            </a:r>
          </a:p>
        </p:txBody>
      </p:sp>
      <p:sp>
        <p:nvSpPr>
          <p:cNvPr id="5" name="矩形 4">
            <a:extLst>
              <a:ext uri="{FF2B5EF4-FFF2-40B4-BE49-F238E27FC236}">
                <a16:creationId xmlns:a16="http://schemas.microsoft.com/office/drawing/2014/main" id="{15F0FC1D-7D5F-4686-9AA8-A28E16D50859}"/>
              </a:ext>
            </a:extLst>
          </p:cNvPr>
          <p:cNvSpPr/>
          <p:nvPr/>
        </p:nvSpPr>
        <p:spPr>
          <a:xfrm>
            <a:off x="2123598" y="164485"/>
            <a:ext cx="6279283" cy="523220"/>
          </a:xfrm>
          <a:prstGeom prst="rect">
            <a:avLst/>
          </a:prstGeom>
        </p:spPr>
        <p:txBody>
          <a:bodyPr wrap="none">
            <a:spAutoFit/>
          </a:bodyPr>
          <a:lstStyle/>
          <a:p>
            <a:r>
              <a:rPr lang="en-US" sz="2800" dirty="0">
                <a:latin typeface="Times New Roman" panose="02020603050405020304" pitchFamily="18" charset="0"/>
                <a:ea typeface="DengXian" panose="02010600030101010101" pitchFamily="2" charset="-122"/>
              </a:rPr>
              <a:t>suicide rate per 100k people by generation</a:t>
            </a:r>
            <a:endParaRPr lang="en-US" sz="2800" dirty="0"/>
          </a:p>
        </p:txBody>
      </p:sp>
    </p:spTree>
    <p:extLst>
      <p:ext uri="{BB962C8B-B14F-4D97-AF65-F5344CB8AC3E}">
        <p14:creationId xmlns:p14="http://schemas.microsoft.com/office/powerpoint/2010/main" val="395395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98A3C-3832-4139-9E54-627A6D17BED4}"/>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E8950679-7FCE-458C-BCB2-BFAE66930A87}"/>
              </a:ext>
            </a:extLst>
          </p:cNvPr>
          <p:cNvSpPr>
            <a:spLocks noGrp="1"/>
          </p:cNvSpPr>
          <p:nvPr>
            <p:ph idx="1"/>
          </p:nvPr>
        </p:nvSpPr>
        <p:spPr/>
        <p:txBody>
          <a:bodyPr/>
          <a:lstStyle/>
          <a:p>
            <a:endParaRPr lang="en-US" dirty="0"/>
          </a:p>
        </p:txBody>
      </p:sp>
      <p:pic>
        <p:nvPicPr>
          <p:cNvPr id="4" name="图片 3">
            <a:extLst>
              <a:ext uri="{FF2B5EF4-FFF2-40B4-BE49-F238E27FC236}">
                <a16:creationId xmlns:a16="http://schemas.microsoft.com/office/drawing/2014/main" id="{101FF803-591E-496E-8F41-6E5EBC62C4A5}"/>
              </a:ext>
            </a:extLst>
          </p:cNvPr>
          <p:cNvPicPr/>
          <p:nvPr/>
        </p:nvPicPr>
        <p:blipFill rotWithShape="1">
          <a:blip r:embed="rId2" cstate="print">
            <a:extLst>
              <a:ext uri="{28A0092B-C50C-407E-A947-70E740481C1C}">
                <a14:useLocalDpi xmlns:a14="http://schemas.microsoft.com/office/drawing/2010/main" val="0"/>
              </a:ext>
            </a:extLst>
          </a:blip>
          <a:srcRect l="29813" t="14577" r="28312" b="10386"/>
          <a:stretch/>
        </p:blipFill>
        <p:spPr bwMode="auto">
          <a:xfrm>
            <a:off x="8589881" y="3226732"/>
            <a:ext cx="3602119" cy="3631268"/>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3052811F-968C-4053-B132-902E0FAC268D}"/>
              </a:ext>
            </a:extLst>
          </p:cNvPr>
          <p:cNvPicPr/>
          <p:nvPr/>
        </p:nvPicPr>
        <p:blipFill rotWithShape="1">
          <a:blip r:embed="rId3" cstate="print">
            <a:extLst>
              <a:ext uri="{28A0092B-C50C-407E-A947-70E740481C1C}">
                <a14:useLocalDpi xmlns:a14="http://schemas.microsoft.com/office/drawing/2010/main" val="0"/>
              </a:ext>
            </a:extLst>
          </a:blip>
          <a:srcRect l="29813" t="14577" r="28088" b="10386"/>
          <a:stretch/>
        </p:blipFill>
        <p:spPr bwMode="auto">
          <a:xfrm>
            <a:off x="4967446" y="3429000"/>
            <a:ext cx="3622435" cy="3631268"/>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6EF5EB9C-E8A3-41D9-AFBB-FD193A7FE7BC}"/>
              </a:ext>
            </a:extLst>
          </p:cNvPr>
          <p:cNvPicPr/>
          <p:nvPr/>
        </p:nvPicPr>
        <p:blipFill rotWithShape="1">
          <a:blip r:embed="rId4" cstate="print">
            <a:extLst>
              <a:ext uri="{28A0092B-C50C-407E-A947-70E740481C1C}">
                <a14:useLocalDpi xmlns:a14="http://schemas.microsoft.com/office/drawing/2010/main" val="0"/>
              </a:ext>
            </a:extLst>
          </a:blip>
          <a:srcRect l="29813" t="14577" r="27917" b="11139"/>
          <a:stretch/>
        </p:blipFill>
        <p:spPr bwMode="auto">
          <a:xfrm>
            <a:off x="3734830" y="9991"/>
            <a:ext cx="3636567" cy="3595052"/>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B3D0250D-7EC9-4294-AF80-347A76229F26}"/>
              </a:ext>
            </a:extLst>
          </p:cNvPr>
          <p:cNvPicPr/>
          <p:nvPr/>
        </p:nvPicPr>
        <p:blipFill rotWithShape="1">
          <a:blip r:embed="rId5" cstate="print">
            <a:extLst>
              <a:ext uri="{28A0092B-C50C-407E-A947-70E740481C1C}">
                <a14:useLocalDpi xmlns:a14="http://schemas.microsoft.com/office/drawing/2010/main" val="0"/>
              </a:ext>
            </a:extLst>
          </a:blip>
          <a:srcRect l="29809" t="13970" r="27831" b="11017"/>
          <a:stretch/>
        </p:blipFill>
        <p:spPr bwMode="auto">
          <a:xfrm>
            <a:off x="0" y="9991"/>
            <a:ext cx="3646284" cy="3631268"/>
          </a:xfrm>
          <a:prstGeom prst="rect">
            <a:avLst/>
          </a:prstGeom>
          <a:ln>
            <a:noFill/>
          </a:ln>
          <a:extLst>
            <a:ext uri="{53640926-AAD7-44D8-BBD7-CCE9431645EC}">
              <a14:shadowObscured xmlns:a14="http://schemas.microsoft.com/office/drawing/2010/main"/>
            </a:ext>
          </a:extLst>
        </p:spPr>
      </p:pic>
      <p:sp>
        <p:nvSpPr>
          <p:cNvPr id="8" name="矩形 7">
            <a:extLst>
              <a:ext uri="{FF2B5EF4-FFF2-40B4-BE49-F238E27FC236}">
                <a16:creationId xmlns:a16="http://schemas.microsoft.com/office/drawing/2014/main" id="{812C2785-F5F7-4355-A24E-45BDEDBEFCDD}"/>
              </a:ext>
            </a:extLst>
          </p:cNvPr>
          <p:cNvSpPr/>
          <p:nvPr/>
        </p:nvSpPr>
        <p:spPr>
          <a:xfrm>
            <a:off x="7371397" y="1330463"/>
            <a:ext cx="4811338" cy="954107"/>
          </a:xfrm>
          <a:prstGeom prst="rect">
            <a:avLst/>
          </a:prstGeom>
        </p:spPr>
        <p:txBody>
          <a:bodyPr wrap="square">
            <a:spAutoFit/>
          </a:bodyPr>
          <a:lstStyle/>
          <a:p>
            <a:r>
              <a:rPr lang="en-US" sz="2800" dirty="0">
                <a:latin typeface="Times New Roman" panose="02020603050405020304" pitchFamily="18" charset="0"/>
                <a:ea typeface="DengXian" panose="02010600030101010101" pitchFamily="2" charset="-122"/>
              </a:rPr>
              <a:t>time series of suicide rate per 100k people for varies countries</a:t>
            </a:r>
            <a:endParaRPr lang="en-US" sz="2800" dirty="0"/>
          </a:p>
        </p:txBody>
      </p:sp>
    </p:spTree>
    <p:extLst>
      <p:ext uri="{BB962C8B-B14F-4D97-AF65-F5344CB8AC3E}">
        <p14:creationId xmlns:p14="http://schemas.microsoft.com/office/powerpoint/2010/main" val="3114466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6F74D6-50C8-4B6B-A400-30D1FCCBFB19}"/>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D1F25521-6C6D-40FA-8193-3E1BC23E8EC0}"/>
              </a:ext>
            </a:extLst>
          </p:cNvPr>
          <p:cNvSpPr>
            <a:spLocks noGrp="1"/>
          </p:cNvSpPr>
          <p:nvPr>
            <p:ph idx="1"/>
          </p:nvPr>
        </p:nvSpPr>
        <p:spPr>
          <a:xfrm>
            <a:off x="838200" y="1845945"/>
            <a:ext cx="10515600" cy="4351338"/>
          </a:xfrm>
        </p:spPr>
        <p:txBody>
          <a:bodyPr/>
          <a:lstStyle/>
          <a:p>
            <a:endParaRPr lang="en-US"/>
          </a:p>
        </p:txBody>
      </p:sp>
      <p:pic>
        <p:nvPicPr>
          <p:cNvPr id="4" name="图片 3">
            <a:extLst>
              <a:ext uri="{FF2B5EF4-FFF2-40B4-BE49-F238E27FC236}">
                <a16:creationId xmlns:a16="http://schemas.microsoft.com/office/drawing/2014/main" id="{12300971-0A51-4866-A8E8-5B024DAA3240}"/>
              </a:ext>
            </a:extLst>
          </p:cNvPr>
          <p:cNvPicPr/>
          <p:nvPr/>
        </p:nvPicPr>
        <p:blipFill rotWithShape="1">
          <a:blip r:embed="rId2">
            <a:extLst>
              <a:ext uri="{28A0092B-C50C-407E-A947-70E740481C1C}">
                <a14:useLocalDpi xmlns:a14="http://schemas.microsoft.com/office/drawing/2010/main" val="0"/>
              </a:ext>
            </a:extLst>
          </a:blip>
          <a:srcRect b="7468"/>
          <a:stretch/>
        </p:blipFill>
        <p:spPr>
          <a:xfrm>
            <a:off x="0" y="-28575"/>
            <a:ext cx="5953760" cy="4838700"/>
          </a:xfrm>
          <a:prstGeom prst="rect">
            <a:avLst/>
          </a:prstGeom>
        </p:spPr>
      </p:pic>
      <p:pic>
        <p:nvPicPr>
          <p:cNvPr id="5" name="图片 4">
            <a:extLst>
              <a:ext uri="{FF2B5EF4-FFF2-40B4-BE49-F238E27FC236}">
                <a16:creationId xmlns:a16="http://schemas.microsoft.com/office/drawing/2014/main" id="{CE0854BF-B3BB-479D-9D54-C3C8DE3A2913}"/>
              </a:ext>
            </a:extLst>
          </p:cNvPr>
          <p:cNvPicPr/>
          <p:nvPr/>
        </p:nvPicPr>
        <p:blipFill rotWithShape="1">
          <a:blip r:embed="rId3">
            <a:extLst>
              <a:ext uri="{28A0092B-C50C-407E-A947-70E740481C1C}">
                <a14:useLocalDpi xmlns:a14="http://schemas.microsoft.com/office/drawing/2010/main" val="0"/>
              </a:ext>
            </a:extLst>
          </a:blip>
          <a:srcRect b="7468"/>
          <a:stretch/>
        </p:blipFill>
        <p:spPr>
          <a:xfrm>
            <a:off x="6238242" y="0"/>
            <a:ext cx="5953760" cy="4838700"/>
          </a:xfrm>
          <a:prstGeom prst="rect">
            <a:avLst/>
          </a:prstGeom>
        </p:spPr>
      </p:pic>
      <p:sp>
        <p:nvSpPr>
          <p:cNvPr id="6" name="矩形 5">
            <a:extLst>
              <a:ext uri="{FF2B5EF4-FFF2-40B4-BE49-F238E27FC236}">
                <a16:creationId xmlns:a16="http://schemas.microsoft.com/office/drawing/2014/main" id="{6F96C7EC-9419-473E-B7EE-CB380F7B0742}"/>
              </a:ext>
            </a:extLst>
          </p:cNvPr>
          <p:cNvSpPr/>
          <p:nvPr/>
        </p:nvSpPr>
        <p:spPr>
          <a:xfrm>
            <a:off x="2385264" y="209868"/>
            <a:ext cx="5485797" cy="523220"/>
          </a:xfrm>
          <a:prstGeom prst="rect">
            <a:avLst/>
          </a:prstGeom>
        </p:spPr>
        <p:txBody>
          <a:bodyPr wrap="none">
            <a:spAutoFit/>
          </a:bodyPr>
          <a:lstStyle/>
          <a:p>
            <a:r>
              <a:rPr lang="en-US" sz="2800" dirty="0">
                <a:latin typeface="Times New Roman" panose="02020603050405020304" pitchFamily="18" charset="0"/>
                <a:ea typeface="DengXian" panose="02010600030101010101" pitchFamily="2" charset="-122"/>
              </a:rPr>
              <a:t>suicide rate per 100k people by GDP</a:t>
            </a:r>
            <a:endParaRPr lang="en-US" sz="2800" dirty="0"/>
          </a:p>
        </p:txBody>
      </p:sp>
    </p:spTree>
    <p:extLst>
      <p:ext uri="{BB962C8B-B14F-4D97-AF65-F5344CB8AC3E}">
        <p14:creationId xmlns:p14="http://schemas.microsoft.com/office/powerpoint/2010/main" val="1014768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0F181-4D8B-4914-9CB2-4F6B3698C80B}"/>
              </a:ext>
            </a:extLst>
          </p:cNvPr>
          <p:cNvSpPr>
            <a:spLocks noGrp="1"/>
          </p:cNvSpPr>
          <p:nvPr>
            <p:ph type="title"/>
          </p:nvPr>
        </p:nvSpPr>
        <p:spPr/>
        <p:txBody>
          <a:bodyPr/>
          <a:lstStyle/>
          <a:p>
            <a:r>
              <a:rPr lang="en-US" dirty="0"/>
              <a:t>Model and assumptions</a:t>
            </a:r>
          </a:p>
        </p:txBody>
      </p:sp>
      <p:sp>
        <p:nvSpPr>
          <p:cNvPr id="3" name="内容占位符 2">
            <a:extLst>
              <a:ext uri="{FF2B5EF4-FFF2-40B4-BE49-F238E27FC236}">
                <a16:creationId xmlns:a16="http://schemas.microsoft.com/office/drawing/2014/main" id="{3E3E7F27-11B4-4216-BFCB-C0D70AACEA9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8424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CC23CC-C609-4B00-8E56-32AD98D38655}"/>
              </a:ext>
            </a:extLst>
          </p:cNvPr>
          <p:cNvSpPr>
            <a:spLocks noGrp="1"/>
          </p:cNvSpPr>
          <p:nvPr>
            <p:ph type="title"/>
          </p:nvPr>
        </p:nvSpPr>
        <p:spPr/>
        <p:txBody>
          <a:bodyPr/>
          <a:lstStyle/>
          <a:p>
            <a:r>
              <a:rPr lang="en-US" dirty="0">
                <a:solidFill>
                  <a:srgbClr val="FF0000"/>
                </a:solidFill>
              </a:rPr>
              <a:t>Model</a:t>
            </a:r>
            <a:r>
              <a:rPr lang="en-US" dirty="0"/>
              <a:t> and assumptions</a:t>
            </a:r>
          </a:p>
        </p:txBody>
      </p:sp>
      <p:sp>
        <p:nvSpPr>
          <p:cNvPr id="3" name="内容占位符 2">
            <a:extLst>
              <a:ext uri="{FF2B5EF4-FFF2-40B4-BE49-F238E27FC236}">
                <a16:creationId xmlns:a16="http://schemas.microsoft.com/office/drawing/2014/main" id="{A9ECEE41-A8A1-4107-95C1-70D4ABD5EE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6947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EE3B3DF0-9404-4573-8FA4-A2C85ADC8060}"/>
              </a:ext>
            </a:extLst>
          </p:cNvPr>
          <p:cNvSpPr>
            <a:spLocks noGrp="1"/>
          </p:cNvSpPr>
          <p:nvPr>
            <p:ph type="title"/>
          </p:nvPr>
        </p:nvSpPr>
        <p:spPr>
          <a:xfrm>
            <a:off x="863029" y="1012004"/>
            <a:ext cx="3416158" cy="4795408"/>
          </a:xfrm>
        </p:spPr>
        <p:txBody>
          <a:bodyPr>
            <a:normAutofit/>
          </a:bodyPr>
          <a:lstStyle/>
          <a:p>
            <a:r>
              <a:rPr lang="en-US">
                <a:solidFill>
                  <a:srgbClr val="FFFFFF"/>
                </a:solidFill>
              </a:rPr>
              <a:t>GLM for Poisson data</a:t>
            </a:r>
          </a:p>
        </p:txBody>
      </p:sp>
      <p:graphicFrame>
        <p:nvGraphicFramePr>
          <p:cNvPr id="5" name="内容占位符 2">
            <a:extLst>
              <a:ext uri="{FF2B5EF4-FFF2-40B4-BE49-F238E27FC236}">
                <a16:creationId xmlns:a16="http://schemas.microsoft.com/office/drawing/2014/main" id="{B23379D6-790B-4739-B43E-374F76FB57C6}"/>
              </a:ext>
            </a:extLst>
          </p:cNvPr>
          <p:cNvGraphicFramePr>
            <a:graphicFrameLocks noGrp="1"/>
          </p:cNvGraphicFramePr>
          <p:nvPr>
            <p:ph idx="1"/>
            <p:extLst>
              <p:ext uri="{D42A27DB-BD31-4B8C-83A1-F6EECF244321}">
                <p14:modId xmlns:p14="http://schemas.microsoft.com/office/powerpoint/2010/main" val="388755936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8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49A514-286C-4F58-B682-A75AC441AF85}"/>
              </a:ext>
            </a:extLst>
          </p:cNvPr>
          <p:cNvSpPr>
            <a:spLocks noGrp="1"/>
          </p:cNvSpPr>
          <p:nvPr>
            <p:ph idx="1"/>
          </p:nvPr>
        </p:nvSpPr>
        <p:spPr/>
        <p:txBody>
          <a:bodyPr/>
          <a:lstStyle/>
          <a:p>
            <a:r>
              <a:rPr lang="en-US" dirty="0"/>
              <a:t>Generalized linear models (GLM) cover both situations by allowing for response variables that have non-normal distributions other than simply normal distributions, and for the link function to vary linearly with the predicted values.</a:t>
            </a:r>
          </a:p>
          <a:p>
            <a:r>
              <a:rPr lang="en-US" dirty="0"/>
              <a:t>Therefore, GLM for Poisson data is suitable for the suicide data.</a:t>
            </a:r>
          </a:p>
        </p:txBody>
      </p:sp>
      <p:sp>
        <p:nvSpPr>
          <p:cNvPr id="5" name="标题 1">
            <a:extLst>
              <a:ext uri="{FF2B5EF4-FFF2-40B4-BE49-F238E27FC236}">
                <a16:creationId xmlns:a16="http://schemas.microsoft.com/office/drawing/2014/main" id="{666E605B-26D7-4C42-B109-250DD613383D}"/>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244073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F16DFB6-5AF3-4E70-8D54-A2B8ADDF59A3}"/>
              </a:ext>
            </a:extLst>
          </p:cNvPr>
          <p:cNvSpPr>
            <a:spLocks noGrp="1"/>
          </p:cNvSpPr>
          <p:nvPr>
            <p:ph type="title"/>
          </p:nvPr>
        </p:nvSpPr>
        <p:spPr>
          <a:xfrm>
            <a:off x="863029" y="1012004"/>
            <a:ext cx="3416158" cy="4795408"/>
          </a:xfrm>
        </p:spPr>
        <p:txBody>
          <a:bodyPr>
            <a:normAutofit/>
          </a:bodyPr>
          <a:lstStyle/>
          <a:p>
            <a:pPr algn="ctr"/>
            <a:r>
              <a:rPr lang="en-US" dirty="0">
                <a:solidFill>
                  <a:srgbClr val="FFFFFF"/>
                </a:solidFill>
              </a:rPr>
              <a:t>Structure</a:t>
            </a:r>
          </a:p>
        </p:txBody>
      </p:sp>
      <p:graphicFrame>
        <p:nvGraphicFramePr>
          <p:cNvPr id="7" name="内容占位符 2">
            <a:extLst>
              <a:ext uri="{FF2B5EF4-FFF2-40B4-BE49-F238E27FC236}">
                <a16:creationId xmlns:a16="http://schemas.microsoft.com/office/drawing/2014/main" id="{096F4DF8-FFC5-482E-A145-8AFE765987E4}"/>
              </a:ext>
            </a:extLst>
          </p:cNvPr>
          <p:cNvGraphicFramePr>
            <a:graphicFrameLocks noGrp="1"/>
          </p:cNvGraphicFramePr>
          <p:nvPr>
            <p:ph idx="1"/>
            <p:extLst>
              <p:ext uri="{D42A27DB-BD31-4B8C-83A1-F6EECF244321}">
                <p14:modId xmlns:p14="http://schemas.microsoft.com/office/powerpoint/2010/main" val="92456063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947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C1580C-BE3E-46FE-8F6E-9C95608AADB4}"/>
              </a:ext>
            </a:extLst>
          </p:cNvPr>
          <p:cNvSpPr>
            <a:spLocks noGrp="1"/>
          </p:cNvSpPr>
          <p:nvPr>
            <p:ph idx="1"/>
          </p:nvPr>
        </p:nvSpPr>
        <p:spPr/>
        <p:txBody>
          <a:bodyPr/>
          <a:lstStyle/>
          <a:p>
            <a:r>
              <a:rPr lang="en-US" dirty="0"/>
              <a:t>There are three components of a GLM: </a:t>
            </a:r>
          </a:p>
          <a:p>
            <a:r>
              <a:rPr lang="en-US" dirty="0"/>
              <a:t>The random component, the linear predictor, and the link function</a:t>
            </a:r>
          </a:p>
          <a:p>
            <a:endParaRPr lang="en-US" dirty="0"/>
          </a:p>
        </p:txBody>
      </p:sp>
      <p:sp>
        <p:nvSpPr>
          <p:cNvPr id="4" name="标题 1">
            <a:extLst>
              <a:ext uri="{FF2B5EF4-FFF2-40B4-BE49-F238E27FC236}">
                <a16:creationId xmlns:a16="http://schemas.microsoft.com/office/drawing/2014/main" id="{0274C55D-3DE2-48E8-AED1-692AB68ED76E}"/>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1150993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C1580C-BE3E-46FE-8F6E-9C95608AADB4}"/>
                  </a:ext>
                </a:extLst>
              </p:cNvPr>
              <p:cNvSpPr>
                <a:spLocks noGrp="1"/>
              </p:cNvSpPr>
              <p:nvPr>
                <p:ph idx="1"/>
              </p:nvPr>
            </p:nvSpPr>
            <p:spPr/>
            <p:txBody>
              <a:bodyPr/>
              <a:lstStyle/>
              <a:p>
                <a:r>
                  <a:rPr lang="en-US" dirty="0">
                    <a:solidFill>
                      <a:srgbClr val="FF0000"/>
                    </a:solidFill>
                  </a:rPr>
                  <a:t>The random component</a:t>
                </a:r>
                <a:r>
                  <a:rPr lang="en-US" dirty="0"/>
                  <a:t>, the linear predictor, and the link function</a:t>
                </a:r>
              </a:p>
              <a:p>
                <a:r>
                  <a:rPr lang="en-US" dirty="0"/>
                  <a:t>The random component is a response variable y with independent observations</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oMath>
                </a14:m>
                <a:r>
                  <a:rPr lang="en-US" dirty="0"/>
                  <a:t>.</a:t>
                </a:r>
              </a:p>
              <a:p>
                <a:r>
                  <a:rPr lang="en-US" dirty="0"/>
                  <a:t>y must be a member of an exponential family, e.g. Poisson distribution</a:t>
                </a:r>
              </a:p>
              <a:p>
                <a:endParaRPr lang="en-US" dirty="0"/>
              </a:p>
            </p:txBody>
          </p:sp>
        </mc:Choice>
        <mc:Fallback xmlns="">
          <p:sp>
            <p:nvSpPr>
              <p:cNvPr id="3" name="内容占位符 2">
                <a:extLst>
                  <a:ext uri="{FF2B5EF4-FFF2-40B4-BE49-F238E27FC236}">
                    <a16:creationId xmlns:a16="http://schemas.microsoft.com/office/drawing/2014/main" id="{CFC1580C-BE3E-46FE-8F6E-9C95608AADB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0274C55D-3DE2-48E8-AED1-692AB68ED76E}"/>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229030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C1580C-BE3E-46FE-8F6E-9C95608AADB4}"/>
                  </a:ext>
                </a:extLst>
              </p:cNvPr>
              <p:cNvSpPr>
                <a:spLocks noGrp="1"/>
              </p:cNvSpPr>
              <p:nvPr>
                <p:ph idx="1"/>
              </p:nvPr>
            </p:nvSpPr>
            <p:spPr/>
            <p:txBody>
              <a:bodyPr/>
              <a:lstStyle/>
              <a:p>
                <a:r>
                  <a:rPr lang="en-US" dirty="0"/>
                  <a:t>The random component, </a:t>
                </a:r>
                <a:r>
                  <a:rPr lang="en-US" dirty="0">
                    <a:solidFill>
                      <a:srgbClr val="FF0000"/>
                    </a:solidFill>
                  </a:rPr>
                  <a:t>the linear predictor</a:t>
                </a:r>
                <a:r>
                  <a:rPr lang="en-US" dirty="0"/>
                  <a:t>, and the link function</a:t>
                </a:r>
              </a:p>
              <a:p>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𝛽</m:t>
                    </m:r>
                  </m:oMath>
                </a14:m>
                <a:endParaRPr lang="en-US" dirty="0"/>
              </a:p>
            </p:txBody>
          </p:sp>
        </mc:Choice>
        <mc:Fallback xmlns="">
          <p:sp>
            <p:nvSpPr>
              <p:cNvPr id="3" name="内容占位符 2">
                <a:extLst>
                  <a:ext uri="{FF2B5EF4-FFF2-40B4-BE49-F238E27FC236}">
                    <a16:creationId xmlns:a16="http://schemas.microsoft.com/office/drawing/2014/main" id="{CFC1580C-BE3E-46FE-8F6E-9C95608AADB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0274C55D-3DE2-48E8-AED1-692AB68ED76E}"/>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403987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FC1580C-BE3E-46FE-8F6E-9C95608AADB4}"/>
                  </a:ext>
                </a:extLst>
              </p:cNvPr>
              <p:cNvSpPr>
                <a:spLocks noGrp="1"/>
              </p:cNvSpPr>
              <p:nvPr>
                <p:ph idx="1"/>
              </p:nvPr>
            </p:nvSpPr>
            <p:spPr/>
            <p:txBody>
              <a:bodyPr/>
              <a:lstStyle/>
              <a:p>
                <a:r>
                  <a:rPr lang="en-US" dirty="0"/>
                  <a:t>The random component, the linear predictor, and </a:t>
                </a:r>
                <a:r>
                  <a:rPr lang="en-US" dirty="0">
                    <a:solidFill>
                      <a:srgbClr val="FF0000"/>
                    </a:solidFill>
                  </a:rPr>
                  <a:t>the link function</a:t>
                </a:r>
              </a:p>
              <a:p>
                <a:r>
                  <a:rPr lang="en-US" dirty="0"/>
                  <a:t>The link function transforms the mean of the response and connects it to the linear predictors,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𝛽</m:t>
                    </m:r>
                    <m:r>
                      <a:rPr lang="en-US" b="0" i="1" smtClean="0">
                        <a:latin typeface="Cambria Math" panose="02040503050406030204" pitchFamily="18" charset="0"/>
                      </a:rPr>
                      <m:t>.</m:t>
                    </m:r>
                  </m:oMath>
                </a14:m>
                <a:endParaRPr lang="en-US" dirty="0"/>
              </a:p>
            </p:txBody>
          </p:sp>
        </mc:Choice>
        <mc:Fallback xmlns="">
          <p:sp>
            <p:nvSpPr>
              <p:cNvPr id="3" name="内容占位符 2">
                <a:extLst>
                  <a:ext uri="{FF2B5EF4-FFF2-40B4-BE49-F238E27FC236}">
                    <a16:creationId xmlns:a16="http://schemas.microsoft.com/office/drawing/2014/main" id="{CFC1580C-BE3E-46FE-8F6E-9C95608AADB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0274C55D-3DE2-48E8-AED1-692AB68ED76E}"/>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2303553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F7A14B8-0918-47B8-802C-4D0AD67BA041}"/>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~Poisson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oMath>
                </a14:m>
                <a:r>
                  <a:rPr lang="en-US" dirty="0"/>
                  <a:t> is population size,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is suicide rate.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equals the mean suicide count for observation </a:t>
                </a:r>
                <a:r>
                  <a:rPr lang="en-US" dirty="0" err="1"/>
                  <a:t>i</a:t>
                </a:r>
                <a:r>
                  <a:rPr lang="en-US" dirty="0"/>
                  <a:t>.</a:t>
                </a:r>
              </a:p>
              <a:p>
                <a:r>
                  <a:rPr lang="en-US" dirty="0"/>
                  <a:t>suicide rate=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𝑠𝑢𝑖𝑐𝑖</m:t>
                        </m:r>
                        <m:r>
                          <a:rPr lang="en-US" b="0" i="1" smtClean="0">
                            <a:latin typeface="Cambria Math" panose="02040503050406030204" pitchFamily="18" charset="0"/>
                          </a:rPr>
                          <m:t>𝑑𝑒</m:t>
                        </m:r>
                        <m:r>
                          <a:rPr lang="en-US" i="1">
                            <a:latin typeface="Cambria Math" panose="02040503050406030204" pitchFamily="18" charset="0"/>
                          </a:rPr>
                          <m:t> </m:t>
                        </m:r>
                        <m:r>
                          <a:rPr lang="en-US" i="1">
                            <a:latin typeface="Cambria Math" panose="02040503050406030204" pitchFamily="18" charset="0"/>
                          </a:rPr>
                          <m:t>𝑐𝑜𝑢𝑛𝑡</m:t>
                        </m:r>
                      </m:num>
                      <m:den>
                        <m:r>
                          <a:rPr lang="en-US" i="1">
                            <a:latin typeface="Cambria Math" panose="02040503050406030204" pitchFamily="18" charset="0"/>
                          </a:rPr>
                          <m:t>𝑝𝑜𝑝𝑢𝑙𝑎𝑡𝑖𝑜𝑛</m:t>
                        </m:r>
                      </m:den>
                    </m:f>
                  </m:oMath>
                </a14:m>
                <a:endParaRPr lang="en-US"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𝐸</m:t>
                                </m:r>
                                <m:d>
                                  <m:dPr>
                                    <m:ctrlPr>
                                      <a:rPr lang="en-US" i="1">
                                        <a:latin typeface="Cambria Math" panose="02040503050406030204" pitchFamily="18" charset="0"/>
                                      </a:rPr>
                                    </m:ctrlPr>
                                  </m:dPr>
                                  <m:e>
                                    <m:r>
                                      <a:rPr lang="en-US" b="0" i="1" smtClean="0">
                                        <a:latin typeface="Cambria Math" panose="02040503050406030204" pitchFamily="18" charset="0"/>
                                      </a:rPr>
                                      <m:t>𝑠𝑢𝑖𝑐𝑖𝑑𝑒</m:t>
                                    </m:r>
                                    <m:r>
                                      <a:rPr lang="en-US" b="0" i="1" smtClean="0">
                                        <a:latin typeface="Cambria Math" panose="02040503050406030204" pitchFamily="18" charset="0"/>
                                      </a:rPr>
                                      <m:t> </m:t>
                                    </m:r>
                                    <m:r>
                                      <a:rPr lang="en-US" i="1">
                                        <a:latin typeface="Cambria Math" panose="02040503050406030204" pitchFamily="18" charset="0"/>
                                      </a:rPr>
                                      <m:t>𝑐𝑜𝑢𝑛𝑡</m:t>
                                    </m:r>
                                  </m:e>
                                </m:d>
                              </m:num>
                              <m:den>
                                <m:r>
                                  <a:rPr lang="en-US" i="1">
                                    <a:latin typeface="Cambria Math" panose="02040503050406030204" pitchFamily="18" charset="0"/>
                                  </a:rPr>
                                  <m:t>𝑝𝑜𝑝𝑢𝑙𝑎𝑡𝑖𝑜𝑛</m:t>
                                </m:r>
                              </m:den>
                            </m:f>
                          </m:e>
                        </m:d>
                      </m:e>
                    </m:func>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oMath>
                </a14:m>
                <a:endParaRPr lang="en-US" dirty="0"/>
              </a:p>
              <a:p>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i="1">
                                <a:latin typeface="Cambria Math" panose="02040503050406030204" pitchFamily="18" charset="0"/>
                              </a:rPr>
                              <m:t>𝑐𝑜𝑢𝑛𝑡</m:t>
                            </m:r>
                            <m:r>
                              <a:rPr lang="en-US" b="0" i="1" smtClean="0">
                                <a:latin typeface="Cambria Math" panose="02040503050406030204" pitchFamily="18" charset="0"/>
                              </a:rPr>
                              <m:t>)</m:t>
                            </m:r>
                          </m:e>
                        </m:d>
                      </m:e>
                    </m:func>
                    <m:r>
                      <a:rPr lang="en-US" i="1">
                        <a:latin typeface="Cambria Math" panose="02040503050406030204" pitchFamily="18" charset="0"/>
                      </a:rPr>
                      <m:t>=</m:t>
                    </m:r>
                    <m:func>
                      <m:funcPr>
                        <m:ctrlPr>
                          <a:rPr lang="en-US" i="1" smtClean="0">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log</m:t>
                        </m:r>
                      </m:fName>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𝑝𝑜𝑝𝑢𝑙𝑎𝑡𝑖𝑜𝑛</m:t>
                            </m:r>
                          </m:e>
                        </m:d>
                      </m:e>
                    </m:func>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𝛽</m:t>
                    </m:r>
                  </m:oMath>
                </a14:m>
                <a:endParaRPr lang="en-US" dirty="0"/>
              </a:p>
              <a:p>
                <a:r>
                  <a:rPr lang="en-US" dirty="0"/>
                  <a:t>offset(log⁡(𝑝𝑜𝑝𝑢𝑙𝑎𝑡𝑖𝑜𝑛))</a:t>
                </a:r>
              </a:p>
            </p:txBody>
          </p:sp>
        </mc:Choice>
        <mc:Fallback xmlns="">
          <p:sp>
            <p:nvSpPr>
              <p:cNvPr id="3" name="内容占位符 2">
                <a:extLst>
                  <a:ext uri="{FF2B5EF4-FFF2-40B4-BE49-F238E27FC236}">
                    <a16:creationId xmlns:a16="http://schemas.microsoft.com/office/drawing/2014/main" id="{2F7A14B8-0918-47B8-802C-4D0AD67BA04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A8C63242-BD02-47BC-9866-4EF69F13C720}"/>
              </a:ext>
            </a:extLst>
          </p:cNvPr>
          <p:cNvSpPr>
            <a:spLocks noGrp="1"/>
          </p:cNvSpPr>
          <p:nvPr>
            <p:ph type="title"/>
          </p:nvPr>
        </p:nvSpPr>
        <p:spPr>
          <a:xfrm>
            <a:off x="838200" y="365125"/>
            <a:ext cx="10515600" cy="1325563"/>
          </a:xfrm>
        </p:spPr>
        <p:txBody>
          <a:bodyPr/>
          <a:lstStyle/>
          <a:p>
            <a:r>
              <a:rPr lang="en-US" dirty="0"/>
              <a:t>GLM for Poisson data</a:t>
            </a:r>
          </a:p>
        </p:txBody>
      </p:sp>
    </p:spTree>
    <p:extLst>
      <p:ext uri="{BB962C8B-B14F-4D97-AF65-F5344CB8AC3E}">
        <p14:creationId xmlns:p14="http://schemas.microsoft.com/office/powerpoint/2010/main" val="8196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84BF9-1099-4994-888F-C875A91A4A42}"/>
              </a:ext>
            </a:extLst>
          </p:cNvPr>
          <p:cNvSpPr>
            <a:spLocks noGrp="1"/>
          </p:cNvSpPr>
          <p:nvPr>
            <p:ph type="title"/>
          </p:nvPr>
        </p:nvSpPr>
        <p:spPr/>
        <p:txBody>
          <a:bodyPr/>
          <a:lstStyle/>
          <a:p>
            <a:r>
              <a:rPr lang="en-US" altLang="zh-CN" dirty="0"/>
              <a:t>Variable selection</a:t>
            </a:r>
            <a:endParaRPr lang="en-US" dirty="0"/>
          </a:p>
        </p:txBody>
      </p:sp>
      <p:sp>
        <p:nvSpPr>
          <p:cNvPr id="3" name="内容占位符 2">
            <a:extLst>
              <a:ext uri="{FF2B5EF4-FFF2-40B4-BE49-F238E27FC236}">
                <a16:creationId xmlns:a16="http://schemas.microsoft.com/office/drawing/2014/main" id="{DDD1B4B6-ED20-473F-840F-57F438D4E292}"/>
              </a:ext>
            </a:extLst>
          </p:cNvPr>
          <p:cNvSpPr>
            <a:spLocks noGrp="1"/>
          </p:cNvSpPr>
          <p:nvPr>
            <p:ph idx="1"/>
          </p:nvPr>
        </p:nvSpPr>
        <p:spPr>
          <a:xfrm>
            <a:off x="838200" y="1828800"/>
            <a:ext cx="10515600" cy="4348163"/>
          </a:xfrm>
        </p:spPr>
        <p:txBody>
          <a:bodyPr/>
          <a:lstStyle/>
          <a:p>
            <a:r>
              <a:rPr lang="en-US" dirty="0"/>
              <a:t>country, year, sex, age, </a:t>
            </a:r>
            <a:r>
              <a:rPr lang="en-US" dirty="0" err="1"/>
              <a:t>suicide_no</a:t>
            </a:r>
            <a:r>
              <a:rPr lang="en-US" dirty="0"/>
              <a:t>, population, suicides/ 100k pop, county-year, HDI for year, </a:t>
            </a:r>
            <a:r>
              <a:rPr lang="en-US" dirty="0" err="1"/>
              <a:t>gdp_for_year</a:t>
            </a:r>
            <a:r>
              <a:rPr lang="en-US" dirty="0"/>
              <a:t> ($), </a:t>
            </a:r>
            <a:r>
              <a:rPr lang="en-US" dirty="0" err="1"/>
              <a:t>gdp_per_capita</a:t>
            </a:r>
            <a:r>
              <a:rPr lang="en-US" dirty="0"/>
              <a:t> ($), and generation</a:t>
            </a:r>
          </a:p>
          <a:p>
            <a:r>
              <a:rPr lang="en-US" dirty="0"/>
              <a:t>country*year</a:t>
            </a:r>
          </a:p>
          <a:p>
            <a:r>
              <a:rPr lang="en-US" dirty="0"/>
              <a:t>AIC, BIC</a:t>
            </a:r>
          </a:p>
          <a:p>
            <a:r>
              <a:rPr lang="en-US" dirty="0"/>
              <a:t>The model with </a:t>
            </a:r>
            <a:r>
              <a:rPr lang="en-US" dirty="0">
                <a:solidFill>
                  <a:srgbClr val="FF0000"/>
                </a:solidFill>
              </a:rPr>
              <a:t>sex, country * year, log (GDP)</a:t>
            </a:r>
            <a:r>
              <a:rPr lang="en-US" dirty="0"/>
              <a:t> was the best.</a:t>
            </a:r>
          </a:p>
          <a:p>
            <a:r>
              <a:rPr lang="en-US" dirty="0"/>
              <a:t>Analysis of Deviance (ANOD) method. Reduced model with log (GDP); with sex and country; with sex and year; with sex, country, and year the best. </a:t>
            </a:r>
          </a:p>
        </p:txBody>
      </p:sp>
      <p:sp>
        <p:nvSpPr>
          <p:cNvPr id="4" name="矩形 3">
            <a:extLst>
              <a:ext uri="{FF2B5EF4-FFF2-40B4-BE49-F238E27FC236}">
                <a16:creationId xmlns:a16="http://schemas.microsoft.com/office/drawing/2014/main" id="{9C09818E-A9C9-4D38-9577-C4315AF6A10D}"/>
              </a:ext>
            </a:extLst>
          </p:cNvPr>
          <p:cNvSpPr/>
          <p:nvPr/>
        </p:nvSpPr>
        <p:spPr>
          <a:xfrm>
            <a:off x="2938666" y="1931015"/>
            <a:ext cx="1856853"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
        <p:nvSpPr>
          <p:cNvPr id="6" name="矩形 5">
            <a:extLst>
              <a:ext uri="{FF2B5EF4-FFF2-40B4-BE49-F238E27FC236}">
                <a16:creationId xmlns:a16="http://schemas.microsoft.com/office/drawing/2014/main" id="{C1747B8E-6FEF-40D6-89F6-7D26B0911091}"/>
              </a:ext>
            </a:extLst>
          </p:cNvPr>
          <p:cNvSpPr/>
          <p:nvPr/>
        </p:nvSpPr>
        <p:spPr>
          <a:xfrm>
            <a:off x="7898187" y="1555095"/>
            <a:ext cx="2710294"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
        <p:nvSpPr>
          <p:cNvPr id="8" name="矩形 7">
            <a:extLst>
              <a:ext uri="{FF2B5EF4-FFF2-40B4-BE49-F238E27FC236}">
                <a16:creationId xmlns:a16="http://schemas.microsoft.com/office/drawing/2014/main" id="{BCF958DC-8B1A-4A68-8648-B6A0A02F4454}"/>
              </a:ext>
            </a:extLst>
          </p:cNvPr>
          <p:cNvSpPr/>
          <p:nvPr/>
        </p:nvSpPr>
        <p:spPr>
          <a:xfrm>
            <a:off x="675526" y="1951950"/>
            <a:ext cx="2710294"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
        <p:nvSpPr>
          <p:cNvPr id="9" name="矩形 8">
            <a:extLst>
              <a:ext uri="{FF2B5EF4-FFF2-40B4-BE49-F238E27FC236}">
                <a16:creationId xmlns:a16="http://schemas.microsoft.com/office/drawing/2014/main" id="{4A63EEFE-76C4-4CA4-9EEA-7B099C4DACAB}"/>
              </a:ext>
            </a:extLst>
          </p:cNvPr>
          <p:cNvSpPr/>
          <p:nvPr/>
        </p:nvSpPr>
        <p:spPr>
          <a:xfrm>
            <a:off x="7247947" y="1931015"/>
            <a:ext cx="2710294"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
        <p:nvSpPr>
          <p:cNvPr id="10" name="矩形 9">
            <a:extLst>
              <a:ext uri="{FF2B5EF4-FFF2-40B4-BE49-F238E27FC236}">
                <a16:creationId xmlns:a16="http://schemas.microsoft.com/office/drawing/2014/main" id="{9CBA2D1B-FD9F-4CF8-BA87-59944A6A8BA0}"/>
              </a:ext>
            </a:extLst>
          </p:cNvPr>
          <p:cNvSpPr/>
          <p:nvPr/>
        </p:nvSpPr>
        <p:spPr>
          <a:xfrm>
            <a:off x="968727" y="2326173"/>
            <a:ext cx="1856853"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
        <p:nvSpPr>
          <p:cNvPr id="11" name="矩形 10">
            <a:extLst>
              <a:ext uri="{FF2B5EF4-FFF2-40B4-BE49-F238E27FC236}">
                <a16:creationId xmlns:a16="http://schemas.microsoft.com/office/drawing/2014/main" id="{4F25CAD2-80C6-4EB9-ADAC-4741B260293B}"/>
              </a:ext>
            </a:extLst>
          </p:cNvPr>
          <p:cNvSpPr/>
          <p:nvPr/>
        </p:nvSpPr>
        <p:spPr>
          <a:xfrm>
            <a:off x="3162243" y="1555095"/>
            <a:ext cx="1856853" cy="923330"/>
          </a:xfrm>
          <a:prstGeom prst="rect">
            <a:avLst/>
          </a:prstGeom>
          <a:noFill/>
        </p:spPr>
        <p:txBody>
          <a:bodyPr wrap="square" lIns="91440" tIns="45720" rIns="91440" bIns="45720">
            <a:spAutoFit/>
          </a:bodyPr>
          <a:lstStyle/>
          <a:p>
            <a:pPr algn="ctr"/>
            <a:r>
              <a:rPr lang="en-US" altLang="zh-CN" sz="5400" b="1" cap="none" spc="0" dirty="0">
                <a:ln w="22225">
                  <a:solidFill>
                    <a:schemeClr val="accent2"/>
                  </a:solidFill>
                  <a:prstDash val="solid"/>
                </a:ln>
                <a:solidFill>
                  <a:srgbClr val="FF0000"/>
                </a:solidFill>
                <a:effectLst/>
              </a:rPr>
              <a:t>---</a:t>
            </a:r>
            <a:endParaRPr lang="zh-CN" altLang="en-US" sz="5400" b="1" cap="none" spc="0" dirty="0">
              <a:ln w="22225">
                <a:solidFill>
                  <a:schemeClr val="accent2"/>
                </a:solidFill>
                <a:prstDash val="solid"/>
              </a:ln>
              <a:solidFill>
                <a:srgbClr val="FF0000"/>
              </a:solidFill>
              <a:effectLst/>
            </a:endParaRPr>
          </a:p>
        </p:txBody>
      </p:sp>
    </p:spTree>
    <p:extLst>
      <p:ext uri="{BB962C8B-B14F-4D97-AF65-F5344CB8AC3E}">
        <p14:creationId xmlns:p14="http://schemas.microsoft.com/office/powerpoint/2010/main" val="99259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anim calcmode="lin" valueType="num">
                                      <p:cBhvr>
                                        <p:cTn id="4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4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anim calcmode="lin" valueType="num">
                                      <p:cBhvr>
                                        <p:cTn id="5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500"/>
                                        <p:tgtEl>
                                          <p:spTgt spid="3">
                                            <p:txEl>
                                              <p:pRg st="3" end="3"/>
                                            </p:txEl>
                                          </p:spTgt>
                                        </p:tgtEl>
                                      </p:cBhvr>
                                    </p:animEffect>
                                    <p:anim calcmode="lin" valueType="num">
                                      <p:cBhvr>
                                        <p:cTn id="5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animEffect transition="in" filter="fade">
                                      <p:cBhvr>
                                        <p:cTn id="65" dur="500"/>
                                        <p:tgtEl>
                                          <p:spTgt spid="3">
                                            <p:txEl>
                                              <p:pRg st="4" end="4"/>
                                            </p:txEl>
                                          </p:spTgt>
                                        </p:tgtEl>
                                      </p:cBhvr>
                                    </p:animEffect>
                                    <p:anim calcmode="lin" valueType="num">
                                      <p:cBhvr>
                                        <p:cTn id="6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29FC5F0-A542-47E1-9946-F328F40B8DF9}"/>
                  </a:ext>
                </a:extLst>
              </p:cNvPr>
              <p:cNvSpPr>
                <a:spLocks noGrp="1"/>
              </p:cNvSpPr>
              <p:nvPr>
                <p:ph idx="1"/>
              </p:nvPr>
            </p:nvSpPr>
            <p:spPr/>
            <p:txBody>
              <a:bodyPr/>
              <a:lstStyle/>
              <a:p>
                <a:r>
                  <a:rPr lang="en-US" dirty="0"/>
                  <a:t>The data must be independent. </a:t>
                </a:r>
              </a:p>
              <a:p>
                <a:r>
                  <a:rPr lang="en-US" dirty="0"/>
                  <a:t>The response must be a member of an exponential family distribution with mean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oMath>
                </a14:m>
                <a:r>
                  <a:rPr lang="en-US" dirty="0"/>
                  <a:t>. </a:t>
                </a:r>
              </a:p>
              <a:p>
                <a:r>
                  <a:rPr lang="en-US" dirty="0"/>
                  <a:t>There should be no existence of high leverage outliers to influence the fitness of the model to the data. </a:t>
                </a:r>
              </a:p>
            </p:txBody>
          </p:sp>
        </mc:Choice>
        <mc:Fallback xmlns="">
          <p:sp>
            <p:nvSpPr>
              <p:cNvPr id="3" name="内容占位符 2">
                <a:extLst>
                  <a:ext uri="{FF2B5EF4-FFF2-40B4-BE49-F238E27FC236}">
                    <a16:creationId xmlns:a16="http://schemas.microsoft.com/office/drawing/2014/main" id="{429FC5F0-A542-47E1-9946-F328F40B8DF9}"/>
                  </a:ext>
                </a:extLst>
              </p:cNvPr>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en-US">
                    <a:noFill/>
                  </a:rPr>
                  <a:t> </a:t>
                </a:r>
              </a:p>
            </p:txBody>
          </p:sp>
        </mc:Fallback>
      </mc:AlternateContent>
      <p:sp>
        <p:nvSpPr>
          <p:cNvPr id="4" name="标题 1">
            <a:extLst>
              <a:ext uri="{FF2B5EF4-FFF2-40B4-BE49-F238E27FC236}">
                <a16:creationId xmlns:a16="http://schemas.microsoft.com/office/drawing/2014/main" id="{E27ED8F3-A379-47E2-B787-2FAE59B69524}"/>
              </a:ext>
            </a:extLst>
          </p:cNvPr>
          <p:cNvSpPr>
            <a:spLocks noGrp="1"/>
          </p:cNvSpPr>
          <p:nvPr>
            <p:ph type="title"/>
          </p:nvPr>
        </p:nvSpPr>
        <p:spPr>
          <a:xfrm>
            <a:off x="838200" y="365125"/>
            <a:ext cx="10515600" cy="1325563"/>
          </a:xfrm>
        </p:spPr>
        <p:txBody>
          <a:bodyPr/>
          <a:lstStyle/>
          <a:p>
            <a:r>
              <a:rPr lang="en-US" dirty="0"/>
              <a:t>Model and </a:t>
            </a:r>
            <a:r>
              <a:rPr lang="en-US" dirty="0">
                <a:solidFill>
                  <a:srgbClr val="FF0000"/>
                </a:solidFill>
              </a:rPr>
              <a:t>assumptions</a:t>
            </a:r>
          </a:p>
        </p:txBody>
      </p:sp>
      <p:sp>
        <p:nvSpPr>
          <p:cNvPr id="2" name="矩形 1">
            <a:extLst>
              <a:ext uri="{FF2B5EF4-FFF2-40B4-BE49-F238E27FC236}">
                <a16:creationId xmlns:a16="http://schemas.microsoft.com/office/drawing/2014/main" id="{32659408-AE04-4429-8748-DFA601FC18F3}"/>
              </a:ext>
            </a:extLst>
          </p:cNvPr>
          <p:cNvSpPr/>
          <p:nvPr/>
        </p:nvSpPr>
        <p:spPr>
          <a:xfrm>
            <a:off x="3495180" y="2505670"/>
            <a:ext cx="529311" cy="923330"/>
          </a:xfrm>
          <a:prstGeom prst="rect">
            <a:avLst/>
          </a:prstGeom>
          <a:noFill/>
        </p:spPr>
        <p:txBody>
          <a:bodyPr wrap="square" lIns="91440" tIns="45720" rIns="91440" bIns="45720">
            <a:spAutoFit/>
          </a:bodyPr>
          <a:lstStyle/>
          <a:p>
            <a:pPr algn="ctr"/>
            <a:r>
              <a:rPr lang="zh-CN" altLang="en-US" sz="5400" b="1" cap="none" spc="0" dirty="0">
                <a:ln w="22225">
                  <a:solidFill>
                    <a:schemeClr val="accent2"/>
                  </a:solidFill>
                  <a:prstDash val="solid"/>
                </a:ln>
                <a:solidFill>
                  <a:srgbClr val="92D050"/>
                </a:solidFill>
                <a:effectLst/>
              </a:rPr>
              <a:t>√</a:t>
            </a:r>
          </a:p>
        </p:txBody>
      </p:sp>
    </p:spTree>
    <p:extLst>
      <p:ext uri="{BB962C8B-B14F-4D97-AF65-F5344CB8AC3E}">
        <p14:creationId xmlns:p14="http://schemas.microsoft.com/office/powerpoint/2010/main" val="241981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anim calcmode="lin" valueType="num">
                                      <p:cBhvr>
                                        <p:cTn id="29" dur="500" fill="hold"/>
                                        <p:tgtEl>
                                          <p:spTgt spid="2"/>
                                        </p:tgtEl>
                                        <p:attrNameLst>
                                          <p:attrName>ppt_x</p:attrName>
                                        </p:attrNameLst>
                                      </p:cBhvr>
                                      <p:tavLst>
                                        <p:tav tm="0">
                                          <p:val>
                                            <p:strVal val="#ppt_x"/>
                                          </p:val>
                                        </p:tav>
                                        <p:tav tm="100000">
                                          <p:val>
                                            <p:strVal val="#ppt_x"/>
                                          </p:val>
                                        </p:tav>
                                      </p:tavLst>
                                    </p:anim>
                                    <p:anim calcmode="lin" valueType="num">
                                      <p:cBhvr>
                                        <p:cTn id="30"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A9391-EAD8-4DDA-93C6-13EA28906910}"/>
              </a:ext>
            </a:extLst>
          </p:cNvPr>
          <p:cNvSpPr>
            <a:spLocks noGrp="1"/>
          </p:cNvSpPr>
          <p:nvPr>
            <p:ph type="title"/>
          </p:nvPr>
        </p:nvSpPr>
        <p:spPr/>
        <p:txBody>
          <a:bodyPr/>
          <a:lstStyle/>
          <a:p>
            <a:r>
              <a:rPr lang="en-US" altLang="zh-CN" dirty="0"/>
              <a:t>Collinearity</a:t>
            </a:r>
            <a:endParaRPr lang="en-US" dirty="0"/>
          </a:p>
        </p:txBody>
      </p:sp>
      <p:sp>
        <p:nvSpPr>
          <p:cNvPr id="3" name="内容占位符 2">
            <a:extLst>
              <a:ext uri="{FF2B5EF4-FFF2-40B4-BE49-F238E27FC236}">
                <a16:creationId xmlns:a16="http://schemas.microsoft.com/office/drawing/2014/main" id="{25629BDF-AA56-4E83-8976-46AE0C81E0A5}"/>
              </a:ext>
            </a:extLst>
          </p:cNvPr>
          <p:cNvSpPr>
            <a:spLocks noGrp="1"/>
          </p:cNvSpPr>
          <p:nvPr>
            <p:ph idx="1"/>
          </p:nvPr>
        </p:nvSpPr>
        <p:spPr/>
        <p:txBody>
          <a:bodyPr/>
          <a:lstStyle/>
          <a:p>
            <a:r>
              <a:rPr lang="en-US" dirty="0"/>
              <a:t>Drop 8 countries: Bosnia and Herzegovina, Cabo Ver, Dominica, Macau, United Arab Emirates, Saint Kitts and Nevis, Saint Vincent and Grenadines, and Mongolia.</a:t>
            </a:r>
          </a:p>
          <a:p>
            <a:r>
              <a:rPr lang="en-US" dirty="0"/>
              <a:t>Less than 10 years’ data</a:t>
            </a:r>
          </a:p>
          <a:p>
            <a:r>
              <a:rPr lang="en-US" dirty="0" err="1"/>
              <a:t>cor</a:t>
            </a:r>
            <a:r>
              <a:rPr lang="en-US" dirty="0"/>
              <a:t> (GDP, year) = 0.2047205. No serious collinearity problem.</a:t>
            </a:r>
          </a:p>
          <a:p>
            <a:endParaRPr lang="en-US" dirty="0"/>
          </a:p>
        </p:txBody>
      </p:sp>
    </p:spTree>
    <p:extLst>
      <p:ext uri="{BB962C8B-B14F-4D97-AF65-F5344CB8AC3E}">
        <p14:creationId xmlns:p14="http://schemas.microsoft.com/office/powerpoint/2010/main" val="364726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E8610-0CF2-4473-9A09-A26C663D2821}"/>
              </a:ext>
            </a:extLst>
          </p:cNvPr>
          <p:cNvSpPr>
            <a:spLocks noGrp="1"/>
          </p:cNvSpPr>
          <p:nvPr>
            <p:ph type="title"/>
          </p:nvPr>
        </p:nvSpPr>
        <p:spPr/>
        <p:txBody>
          <a:bodyPr/>
          <a:lstStyle/>
          <a:p>
            <a:r>
              <a:rPr lang="en-US" dirty="0"/>
              <a:t>Assumption checking</a:t>
            </a:r>
          </a:p>
        </p:txBody>
      </p:sp>
      <p:sp>
        <p:nvSpPr>
          <p:cNvPr id="3" name="内容占位符 2">
            <a:extLst>
              <a:ext uri="{FF2B5EF4-FFF2-40B4-BE49-F238E27FC236}">
                <a16:creationId xmlns:a16="http://schemas.microsoft.com/office/drawing/2014/main" id="{F38F6A1C-C253-4371-BB8D-6A1FED28B023}"/>
              </a:ext>
            </a:extLst>
          </p:cNvPr>
          <p:cNvSpPr>
            <a:spLocks noGrp="1"/>
          </p:cNvSpPr>
          <p:nvPr>
            <p:ph idx="1"/>
          </p:nvPr>
        </p:nvSpPr>
        <p:spPr>
          <a:xfrm>
            <a:off x="838200" y="1622425"/>
            <a:ext cx="10515600" cy="4351338"/>
          </a:xfrm>
        </p:spPr>
        <p:txBody>
          <a:bodyPr/>
          <a:lstStyle/>
          <a:p>
            <a:r>
              <a:rPr lang="en-US" dirty="0"/>
              <a:t>Added Variable Plots</a:t>
            </a:r>
          </a:p>
          <a:p>
            <a:r>
              <a:rPr lang="en-US" dirty="0"/>
              <a:t>There is </a:t>
            </a:r>
            <a:r>
              <a:rPr lang="en-US"/>
              <a:t>a weak </a:t>
            </a:r>
            <a:r>
              <a:rPr lang="en-US" dirty="0"/>
              <a:t>negative relationship between suicide count and the regressors year and log (</a:t>
            </a:r>
            <a:r>
              <a:rPr lang="en-US"/>
              <a:t>GDP).</a:t>
            </a:r>
            <a:endParaRPr lang="en-US" dirty="0"/>
          </a:p>
          <a:p>
            <a:endParaRPr lang="en-US" dirty="0"/>
          </a:p>
        </p:txBody>
      </p:sp>
      <p:pic>
        <p:nvPicPr>
          <p:cNvPr id="4" name="图片 3">
            <a:extLst>
              <a:ext uri="{FF2B5EF4-FFF2-40B4-BE49-F238E27FC236}">
                <a16:creationId xmlns:a16="http://schemas.microsoft.com/office/drawing/2014/main" id="{3FBDAE8B-C4D2-4BA0-A0CF-6EC977D5B084}"/>
              </a:ext>
            </a:extLst>
          </p:cNvPr>
          <p:cNvPicPr/>
          <p:nvPr/>
        </p:nvPicPr>
        <p:blipFill>
          <a:blip r:embed="rId2"/>
          <a:stretch>
            <a:fillRect/>
          </a:stretch>
        </p:blipFill>
        <p:spPr>
          <a:xfrm>
            <a:off x="50800" y="2969260"/>
            <a:ext cx="6188710" cy="3177540"/>
          </a:xfrm>
          <a:prstGeom prst="rect">
            <a:avLst/>
          </a:prstGeom>
        </p:spPr>
      </p:pic>
      <p:pic>
        <p:nvPicPr>
          <p:cNvPr id="5" name="图片 4">
            <a:extLst>
              <a:ext uri="{FF2B5EF4-FFF2-40B4-BE49-F238E27FC236}">
                <a16:creationId xmlns:a16="http://schemas.microsoft.com/office/drawing/2014/main" id="{B5C3E9C0-33C2-485F-8313-AA92C3619275}"/>
              </a:ext>
            </a:extLst>
          </p:cNvPr>
          <p:cNvPicPr/>
          <p:nvPr/>
        </p:nvPicPr>
        <p:blipFill>
          <a:blip r:embed="rId3"/>
          <a:stretch>
            <a:fillRect/>
          </a:stretch>
        </p:blipFill>
        <p:spPr>
          <a:xfrm>
            <a:off x="6054090" y="2979103"/>
            <a:ext cx="6188710" cy="3177540"/>
          </a:xfrm>
          <a:prstGeom prst="rect">
            <a:avLst/>
          </a:prstGeom>
        </p:spPr>
      </p:pic>
    </p:spTree>
    <p:extLst>
      <p:ext uri="{BB962C8B-B14F-4D97-AF65-F5344CB8AC3E}">
        <p14:creationId xmlns:p14="http://schemas.microsoft.com/office/powerpoint/2010/main" val="136702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B09EB77-4CDB-4F41-961A-849BF1500E67}"/>
              </a:ext>
            </a:extLst>
          </p:cNvPr>
          <p:cNvSpPr>
            <a:spLocks noGrp="1"/>
          </p:cNvSpPr>
          <p:nvPr>
            <p:ph idx="1"/>
          </p:nvPr>
        </p:nvSpPr>
        <p:spPr>
          <a:xfrm>
            <a:off x="838200" y="1253331"/>
            <a:ext cx="10515600" cy="4351338"/>
          </a:xfrm>
        </p:spPr>
        <p:txBody>
          <a:bodyPr/>
          <a:lstStyle/>
          <a:p>
            <a:r>
              <a:rPr lang="en-US" dirty="0"/>
              <a:t>Residual vs Fitted plot</a:t>
            </a:r>
          </a:p>
          <a:p>
            <a:r>
              <a:rPr lang="en-US" dirty="0"/>
              <a:t>Non-constant thickness</a:t>
            </a:r>
          </a:p>
          <a:p>
            <a:r>
              <a:rPr lang="en-US" dirty="0"/>
              <a:t>Poisson model: mean of response = variance</a:t>
            </a:r>
          </a:p>
        </p:txBody>
      </p:sp>
      <p:pic>
        <p:nvPicPr>
          <p:cNvPr id="4" name="图片 3">
            <a:extLst>
              <a:ext uri="{FF2B5EF4-FFF2-40B4-BE49-F238E27FC236}">
                <a16:creationId xmlns:a16="http://schemas.microsoft.com/office/drawing/2014/main" id="{039ED72B-3F26-47F8-A3EB-AE84A033C35F}"/>
              </a:ext>
            </a:extLst>
          </p:cNvPr>
          <p:cNvPicPr/>
          <p:nvPr/>
        </p:nvPicPr>
        <p:blipFill>
          <a:blip r:embed="rId2"/>
          <a:stretch>
            <a:fillRect/>
          </a:stretch>
        </p:blipFill>
        <p:spPr>
          <a:xfrm>
            <a:off x="4576078" y="2734310"/>
            <a:ext cx="7615922" cy="3910330"/>
          </a:xfrm>
          <a:prstGeom prst="rect">
            <a:avLst/>
          </a:prstGeom>
        </p:spPr>
      </p:pic>
      <p:sp>
        <p:nvSpPr>
          <p:cNvPr id="5" name="标题 1">
            <a:extLst>
              <a:ext uri="{FF2B5EF4-FFF2-40B4-BE49-F238E27FC236}">
                <a16:creationId xmlns:a16="http://schemas.microsoft.com/office/drawing/2014/main" id="{A90AC0D7-B1E6-458C-9DE7-0C09FD450EF8}"/>
              </a:ext>
            </a:extLst>
          </p:cNvPr>
          <p:cNvSpPr>
            <a:spLocks noGrp="1"/>
          </p:cNvSpPr>
          <p:nvPr>
            <p:ph type="title"/>
          </p:nvPr>
        </p:nvSpPr>
        <p:spPr>
          <a:xfrm>
            <a:off x="838200" y="213360"/>
            <a:ext cx="10515600" cy="1325563"/>
          </a:xfrm>
        </p:spPr>
        <p:txBody>
          <a:bodyPr/>
          <a:lstStyle/>
          <a:p>
            <a:r>
              <a:rPr lang="en-US" dirty="0"/>
              <a:t>Assumption checking</a:t>
            </a:r>
          </a:p>
        </p:txBody>
      </p:sp>
    </p:spTree>
    <p:extLst>
      <p:ext uri="{BB962C8B-B14F-4D97-AF65-F5344CB8AC3E}">
        <p14:creationId xmlns:p14="http://schemas.microsoft.com/office/powerpoint/2010/main" val="2313808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9D963-1B4E-46AB-A449-1CD618CCB631}"/>
              </a:ext>
            </a:extLst>
          </p:cNvPr>
          <p:cNvSpPr>
            <a:spLocks noGrp="1"/>
          </p:cNvSpPr>
          <p:nvPr>
            <p:ph type="title"/>
          </p:nvPr>
        </p:nvSpPr>
        <p:spPr/>
        <p:txBody>
          <a:bodyPr/>
          <a:lstStyle/>
          <a:p>
            <a:r>
              <a:rPr lang="en-US" dirty="0"/>
              <a:t>Statistics about suicide</a:t>
            </a:r>
          </a:p>
        </p:txBody>
      </p:sp>
      <p:pic>
        <p:nvPicPr>
          <p:cNvPr id="4" name="内容占位符 5" descr="图片包含 地图, 文字&#10;&#10;描述已自动生成">
            <a:extLst>
              <a:ext uri="{FF2B5EF4-FFF2-40B4-BE49-F238E27FC236}">
                <a16:creationId xmlns:a16="http://schemas.microsoft.com/office/drawing/2014/main" id="{F4517FCE-D7BC-4F7E-9DE9-DE346ED88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9" y="-423293"/>
            <a:ext cx="11115041" cy="7848823"/>
          </a:xfrm>
          <a:prstGeom prst="rect">
            <a:avLst/>
          </a:prstGeom>
        </p:spPr>
      </p:pic>
      <p:sp>
        <p:nvSpPr>
          <p:cNvPr id="3" name="内容占位符 2">
            <a:extLst>
              <a:ext uri="{FF2B5EF4-FFF2-40B4-BE49-F238E27FC236}">
                <a16:creationId xmlns:a16="http://schemas.microsoft.com/office/drawing/2014/main" id="{80616EE7-2352-4764-894F-6D11B96C4A20}"/>
              </a:ext>
            </a:extLst>
          </p:cNvPr>
          <p:cNvSpPr>
            <a:spLocks noGrp="1"/>
          </p:cNvSpPr>
          <p:nvPr>
            <p:ph idx="1"/>
          </p:nvPr>
        </p:nvSpPr>
        <p:spPr>
          <a:xfrm>
            <a:off x="838200" y="2079625"/>
            <a:ext cx="10515600" cy="4351338"/>
          </a:xfrm>
        </p:spPr>
        <p:txBody>
          <a:bodyPr/>
          <a:lstStyle/>
          <a:p>
            <a:r>
              <a:rPr lang="en-US" b="1" dirty="0"/>
              <a:t>800 000 people per year </a:t>
            </a:r>
          </a:p>
          <a:p>
            <a:r>
              <a:rPr lang="en-US" b="1" dirty="0"/>
              <a:t>2</a:t>
            </a:r>
            <a:r>
              <a:rPr lang="en-US" b="1" baseline="30000" dirty="0"/>
              <a:t>nd</a:t>
            </a:r>
            <a:r>
              <a:rPr lang="en-US" b="1" dirty="0"/>
              <a:t> leading cause of death among 15–29-year-olds</a:t>
            </a:r>
          </a:p>
          <a:p>
            <a:r>
              <a:rPr lang="en-US" b="1" dirty="0"/>
              <a:t>A global phenomenon </a:t>
            </a:r>
          </a:p>
          <a:p>
            <a:r>
              <a:rPr lang="en-US" b="1" dirty="0"/>
              <a:t>Only 38 </a:t>
            </a:r>
            <a:r>
              <a:rPr lang="en-US" b="1"/>
              <a:t>countries have </a:t>
            </a:r>
            <a:r>
              <a:rPr lang="en-US" b="1" dirty="0"/>
              <a:t>a national strategy  </a:t>
            </a:r>
          </a:p>
          <a:p>
            <a:r>
              <a:rPr lang="en-US" b="1" dirty="0"/>
              <a:t>Eastern Europe and East Asia, the highest</a:t>
            </a:r>
          </a:p>
        </p:txBody>
      </p:sp>
    </p:spTree>
    <p:extLst>
      <p:ext uri="{BB962C8B-B14F-4D97-AF65-F5344CB8AC3E}">
        <p14:creationId xmlns:p14="http://schemas.microsoft.com/office/powerpoint/2010/main" val="159079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1EADCE-3918-46CA-AE99-F9413433F41C}"/>
              </a:ext>
            </a:extLst>
          </p:cNvPr>
          <p:cNvSpPr>
            <a:spLocks noGrp="1"/>
          </p:cNvSpPr>
          <p:nvPr>
            <p:ph idx="1"/>
          </p:nvPr>
        </p:nvSpPr>
        <p:spPr>
          <a:xfrm>
            <a:off x="838200" y="1398905"/>
            <a:ext cx="10515600" cy="4351338"/>
          </a:xfrm>
        </p:spPr>
        <p:txBody>
          <a:bodyPr/>
          <a:lstStyle/>
          <a:p>
            <a:r>
              <a:rPr lang="en-US" dirty="0"/>
              <a:t>Successive Residuals Plot</a:t>
            </a:r>
          </a:p>
          <a:p>
            <a:r>
              <a:rPr lang="en-US" dirty="0"/>
              <a:t>The Durbin-Watson test</a:t>
            </a:r>
          </a:p>
          <a:p>
            <a:r>
              <a:rPr lang="en-US" dirty="0"/>
              <a:t>Positive serial autocorrelation—1</a:t>
            </a:r>
            <a:r>
              <a:rPr lang="en-US" baseline="30000" dirty="0"/>
              <a:t>st</a:t>
            </a:r>
            <a:r>
              <a:rPr lang="en-US" dirty="0"/>
              <a:t> assumption: data independent</a:t>
            </a:r>
          </a:p>
          <a:p>
            <a:r>
              <a:rPr lang="en-US" dirty="0"/>
              <a:t>A time-ordered data</a:t>
            </a:r>
          </a:p>
        </p:txBody>
      </p:sp>
      <p:sp>
        <p:nvSpPr>
          <p:cNvPr id="4" name="标题 1">
            <a:extLst>
              <a:ext uri="{FF2B5EF4-FFF2-40B4-BE49-F238E27FC236}">
                <a16:creationId xmlns:a16="http://schemas.microsoft.com/office/drawing/2014/main" id="{89C74162-C059-459A-B7A1-036F20AF44B6}"/>
              </a:ext>
            </a:extLst>
          </p:cNvPr>
          <p:cNvSpPr>
            <a:spLocks noGrp="1"/>
          </p:cNvSpPr>
          <p:nvPr>
            <p:ph type="title"/>
          </p:nvPr>
        </p:nvSpPr>
        <p:spPr>
          <a:xfrm>
            <a:off x="838200" y="365125"/>
            <a:ext cx="10515600" cy="1325563"/>
          </a:xfrm>
        </p:spPr>
        <p:txBody>
          <a:bodyPr/>
          <a:lstStyle/>
          <a:p>
            <a:r>
              <a:rPr lang="en-US" dirty="0"/>
              <a:t>Assumption checking</a:t>
            </a:r>
          </a:p>
        </p:txBody>
      </p:sp>
      <p:pic>
        <p:nvPicPr>
          <p:cNvPr id="5" name="图片 4">
            <a:extLst>
              <a:ext uri="{FF2B5EF4-FFF2-40B4-BE49-F238E27FC236}">
                <a16:creationId xmlns:a16="http://schemas.microsoft.com/office/drawing/2014/main" id="{49FB6786-CC8A-4E9A-8F1B-4F25806D9836}"/>
              </a:ext>
            </a:extLst>
          </p:cNvPr>
          <p:cNvPicPr/>
          <p:nvPr/>
        </p:nvPicPr>
        <p:blipFill>
          <a:blip r:embed="rId2"/>
          <a:stretch>
            <a:fillRect/>
          </a:stretch>
        </p:blipFill>
        <p:spPr>
          <a:xfrm>
            <a:off x="4613180" y="2892743"/>
            <a:ext cx="7578820" cy="3891280"/>
          </a:xfrm>
          <a:prstGeom prst="rect">
            <a:avLst/>
          </a:prstGeom>
        </p:spPr>
      </p:pic>
    </p:spTree>
    <p:extLst>
      <p:ext uri="{BB962C8B-B14F-4D97-AF65-F5344CB8AC3E}">
        <p14:creationId xmlns:p14="http://schemas.microsoft.com/office/powerpoint/2010/main" val="591056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0DA14-568E-4CDE-862F-EA731506EC71}"/>
              </a:ext>
            </a:extLst>
          </p:cNvPr>
          <p:cNvSpPr>
            <a:spLocks noGrp="1"/>
          </p:cNvSpPr>
          <p:nvPr>
            <p:ph type="title"/>
          </p:nvPr>
        </p:nvSpPr>
        <p:spPr>
          <a:xfrm>
            <a:off x="7025640" y="110258"/>
            <a:ext cx="5166360" cy="1325563"/>
          </a:xfrm>
        </p:spPr>
        <p:txBody>
          <a:bodyPr/>
          <a:lstStyle/>
          <a:p>
            <a:r>
              <a:rPr lang="en-US" dirty="0"/>
              <a:t>Assumption checking</a:t>
            </a:r>
          </a:p>
        </p:txBody>
      </p:sp>
      <p:pic>
        <p:nvPicPr>
          <p:cNvPr id="4" name="图片 3">
            <a:extLst>
              <a:ext uri="{FF2B5EF4-FFF2-40B4-BE49-F238E27FC236}">
                <a16:creationId xmlns:a16="http://schemas.microsoft.com/office/drawing/2014/main" id="{9C66A4C0-4E42-4FD0-B6CC-B3B7301E91BA}"/>
              </a:ext>
            </a:extLst>
          </p:cNvPr>
          <p:cNvPicPr/>
          <p:nvPr/>
        </p:nvPicPr>
        <p:blipFill rotWithShape="1">
          <a:blip r:embed="rId2"/>
          <a:srcRect b="5623"/>
          <a:stretch/>
        </p:blipFill>
        <p:spPr>
          <a:xfrm>
            <a:off x="681120" y="1280160"/>
            <a:ext cx="11510880" cy="5577839"/>
          </a:xfrm>
          <a:prstGeom prst="rect">
            <a:avLst/>
          </a:prstGeom>
        </p:spPr>
      </p:pic>
      <p:sp>
        <p:nvSpPr>
          <p:cNvPr id="3" name="内容占位符 2">
            <a:extLst>
              <a:ext uri="{FF2B5EF4-FFF2-40B4-BE49-F238E27FC236}">
                <a16:creationId xmlns:a16="http://schemas.microsoft.com/office/drawing/2014/main" id="{41DACAD7-11BF-4F26-9E85-3ED370B5EAF7}"/>
              </a:ext>
            </a:extLst>
          </p:cNvPr>
          <p:cNvSpPr>
            <a:spLocks noGrp="1"/>
          </p:cNvSpPr>
          <p:nvPr>
            <p:ph idx="1"/>
          </p:nvPr>
        </p:nvSpPr>
        <p:spPr>
          <a:xfrm>
            <a:off x="0" y="150898"/>
            <a:ext cx="9956800" cy="2673582"/>
          </a:xfrm>
        </p:spPr>
        <p:txBody>
          <a:bodyPr/>
          <a:lstStyle/>
          <a:p>
            <a:r>
              <a:rPr lang="en-US" dirty="0"/>
              <a:t>“Netherlands1990 male”</a:t>
            </a:r>
          </a:p>
          <a:p>
            <a:pPr lvl="1"/>
            <a:r>
              <a:rPr lang="en-US" dirty="0"/>
              <a:t>large hat-value, large leverage</a:t>
            </a:r>
          </a:p>
          <a:p>
            <a:r>
              <a:rPr lang="en-US" dirty="0"/>
              <a:t> “Kazakhstan1993 male”</a:t>
            </a:r>
          </a:p>
          <a:p>
            <a:pPr lvl="1"/>
            <a:r>
              <a:rPr lang="en-US" dirty="0"/>
              <a:t>large studentized residual, outlier---</a:t>
            </a:r>
            <a:r>
              <a:rPr lang="en-US" dirty="0">
                <a:solidFill>
                  <a:srgbClr val="FF0000"/>
                </a:solidFill>
              </a:rPr>
              <a:t>3</a:t>
            </a:r>
            <a:r>
              <a:rPr lang="en-US" baseline="30000" dirty="0">
                <a:solidFill>
                  <a:srgbClr val="FF0000"/>
                </a:solidFill>
              </a:rPr>
              <a:t>rd</a:t>
            </a:r>
            <a:r>
              <a:rPr lang="en-US" dirty="0">
                <a:solidFill>
                  <a:srgbClr val="FF0000"/>
                </a:solidFill>
              </a:rPr>
              <a:t> assumption: high leverage outliers</a:t>
            </a:r>
          </a:p>
        </p:txBody>
      </p:sp>
      <p:sp>
        <p:nvSpPr>
          <p:cNvPr id="5" name="矩形 4">
            <a:extLst>
              <a:ext uri="{FF2B5EF4-FFF2-40B4-BE49-F238E27FC236}">
                <a16:creationId xmlns:a16="http://schemas.microsoft.com/office/drawing/2014/main" id="{C66C9F50-4C24-45BD-824E-FB1CCC63269A}"/>
              </a:ext>
            </a:extLst>
          </p:cNvPr>
          <p:cNvSpPr/>
          <p:nvPr/>
        </p:nvSpPr>
        <p:spPr>
          <a:xfrm>
            <a:off x="4927600" y="2109423"/>
            <a:ext cx="6421120" cy="1815882"/>
          </a:xfrm>
          <a:prstGeom prst="rect">
            <a:avLst/>
          </a:prstGeom>
        </p:spPr>
        <p:txBody>
          <a:bodyPr wrap="square">
            <a:spAutoFit/>
          </a:bodyPr>
          <a:lstStyle/>
          <a:p>
            <a:r>
              <a:rPr lang="en-US" sz="2800" dirty="0"/>
              <a:t>“Kazakhstan1993 male”, “Romania2003 male”, “Russian Federation2009 male”, “Kiribati1995 male”, and “Netherlands1990 male”</a:t>
            </a:r>
          </a:p>
        </p:txBody>
      </p:sp>
      <p:sp>
        <p:nvSpPr>
          <p:cNvPr id="6" name="文本框 5">
            <a:extLst>
              <a:ext uri="{FF2B5EF4-FFF2-40B4-BE49-F238E27FC236}">
                <a16:creationId xmlns:a16="http://schemas.microsoft.com/office/drawing/2014/main" id="{22947B02-1150-40EB-B484-7B5DA4577B07}"/>
              </a:ext>
            </a:extLst>
          </p:cNvPr>
          <p:cNvSpPr txBox="1"/>
          <p:nvPr/>
        </p:nvSpPr>
        <p:spPr>
          <a:xfrm>
            <a:off x="8138160" y="5912092"/>
            <a:ext cx="1475340" cy="523220"/>
          </a:xfrm>
          <a:prstGeom prst="rect">
            <a:avLst/>
          </a:prstGeom>
          <a:noFill/>
        </p:spPr>
        <p:txBody>
          <a:bodyPr wrap="none" rtlCol="0">
            <a:spAutoFit/>
          </a:bodyPr>
          <a:lstStyle/>
          <a:p>
            <a:r>
              <a:rPr lang="en-US" sz="2800" dirty="0"/>
              <a:t>Scale=10</a:t>
            </a:r>
          </a:p>
        </p:txBody>
      </p:sp>
    </p:spTree>
    <p:extLst>
      <p:ext uri="{BB962C8B-B14F-4D97-AF65-F5344CB8AC3E}">
        <p14:creationId xmlns:p14="http://schemas.microsoft.com/office/powerpoint/2010/main" val="11466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anim calcmode="lin" valueType="num">
                                      <p:cBhvr>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anim calcmode="lin" valueType="num">
                                      <p:cBhvr>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8BEA5-52D9-478C-B965-4F6A171B678E}"/>
              </a:ext>
            </a:extLst>
          </p:cNvPr>
          <p:cNvSpPr>
            <a:spLocks noGrp="1"/>
          </p:cNvSpPr>
          <p:nvPr>
            <p:ph type="title"/>
          </p:nvPr>
        </p:nvSpPr>
        <p:spPr/>
        <p:txBody>
          <a:bodyPr/>
          <a:lstStyle/>
          <a:p>
            <a:r>
              <a:rPr lang="en-US" dirty="0">
                <a:solidFill>
                  <a:srgbClr val="FF0000"/>
                </a:solidFill>
              </a:rPr>
              <a:t>Interpretation</a:t>
            </a:r>
            <a:r>
              <a:rPr lang="en-US" dirty="0"/>
              <a:t> and conclusion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E307954-97EE-437C-8221-0DC68915D742}"/>
                  </a:ext>
                </a:extLst>
              </p:cNvPr>
              <p:cNvSpPr>
                <a:spLocks noGrp="1"/>
              </p:cNvSpPr>
              <p:nvPr>
                <p:ph idx="1"/>
              </p:nvPr>
            </p:nvSpPr>
            <p:spPr>
              <a:xfrm>
                <a:off x="838200" y="1825625"/>
                <a:ext cx="11353800" cy="4351338"/>
              </a:xfrm>
            </p:spPr>
            <p:txBody>
              <a:bodyPr/>
              <a:lstStyle/>
              <a:p>
                <a:pPr marL="0" marR="0" indent="127000" algn="just">
                  <a:lnSpc>
                    <a:spcPct val="100000"/>
                  </a:lnSpc>
                  <a:spcBef>
                    <a:spcPts val="0"/>
                  </a:spcBef>
                  <a:spcAft>
                    <a:spcPts val="0"/>
                  </a:spcAft>
                </a:pPr>
                <a14:m>
                  <m:oMath xmlns:m="http://schemas.openxmlformats.org/officeDocument/2006/math">
                    <m:func>
                      <m:funcPr>
                        <m:ctrlPr>
                          <a:rPr lang="en-US" sz="2400" i="1" smtClean="0">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2400">
                            <a:latin typeface="Cambria Math" panose="02040503050406030204" pitchFamily="18" charset="0"/>
                            <a:ea typeface="DengXian" panose="02010600030101010101" pitchFamily="2" charset="-122"/>
                            <a:cs typeface="Times New Roman" panose="02020603050405020304" pitchFamily="18" charset="0"/>
                          </a:rPr>
                          <m:t>log</m:t>
                        </m:r>
                      </m:fName>
                      <m:e>
                        <m:d>
                          <m:dPr>
                            <m:ctrlPr>
                              <a:rPr lang="en-US" sz="2400" i="1">
                                <a:latin typeface="Cambria Math" panose="02040503050406030204" pitchFamily="18" charset="0"/>
                                <a:ea typeface="DengXian" panose="02010600030101010101" pitchFamily="2" charset="-122"/>
                                <a:cs typeface="Times New Roman" panose="02020603050405020304" pitchFamily="18" charset="0"/>
                              </a:rPr>
                            </m:ctrlPr>
                          </m:dPr>
                          <m:e>
                            <m:r>
                              <a:rPr lang="en-US" sz="2400" i="1">
                                <a:latin typeface="Cambria Math" panose="02040503050406030204" pitchFamily="18" charset="0"/>
                                <a:ea typeface="DengXian" panose="02010600030101010101" pitchFamily="2" charset="-122"/>
                                <a:cs typeface="Times New Roman" panose="02020603050405020304" pitchFamily="18" charset="0"/>
                              </a:rPr>
                              <m:t>𝐸</m:t>
                            </m:r>
                            <m:d>
                              <m:dPr>
                                <m:ctrlPr>
                                  <a:rPr lang="en-US" sz="2400" i="1">
                                    <a:latin typeface="Cambria Math" panose="02040503050406030204" pitchFamily="18" charset="0"/>
                                    <a:ea typeface="DengXian" panose="02010600030101010101" pitchFamily="2" charset="-122"/>
                                    <a:cs typeface="Times New Roman" panose="02020603050405020304" pitchFamily="18" charset="0"/>
                                  </a:rPr>
                                </m:ctrlPr>
                              </m:dPr>
                              <m:e>
                                <m:r>
                                  <a:rPr lang="en-US" sz="2400" i="1">
                                    <a:latin typeface="Cambria Math" panose="02040503050406030204" pitchFamily="18" charset="0"/>
                                    <a:ea typeface="DengXian" panose="02010600030101010101" pitchFamily="2" charset="-122"/>
                                    <a:cs typeface="Times New Roman" panose="02020603050405020304" pitchFamily="18" charset="0"/>
                                  </a:rPr>
                                  <m:t>𝑆𝑢𝑖𝐶𝑜𝑢𝑛𝑡</m:t>
                                </m:r>
                              </m:e>
                            </m:d>
                          </m:e>
                        </m:d>
                      </m:e>
                    </m:func>
                    <m:r>
                      <a:rPr lang="en-US" sz="2400" i="1">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sub>
                            <m:r>
                              <a:rPr lang="en-US" sz="2400" i="1">
                                <a:latin typeface="Cambria Math" panose="02040503050406030204" pitchFamily="18" charset="0"/>
                                <a:ea typeface="DengXian" panose="02010600030101010101" pitchFamily="2" charset="-122"/>
                                <a:cs typeface="Times New Roman" panose="02020603050405020304" pitchFamily="18" charset="0"/>
                              </a:rPr>
                              <m:t>0</m:t>
                            </m:r>
                          </m:sub>
                        </m:sSub>
                      </m:e>
                    </m:acc>
                    <m:r>
                      <a:rPr lang="en-US" sz="2400" i="1">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sub>
                            <m:r>
                              <a:rPr lang="en-US" sz="2400" i="1">
                                <a:latin typeface="Cambria Math" panose="02040503050406030204" pitchFamily="18" charset="0"/>
                                <a:ea typeface="DengXian" panose="02010600030101010101" pitchFamily="2" charset="-122"/>
                                <a:cs typeface="Times New Roman" panose="02020603050405020304" pitchFamily="18" charset="0"/>
                              </a:rPr>
                              <m:t>1</m:t>
                            </m:r>
                          </m:sub>
                        </m:sSub>
                      </m:e>
                    </m:acc>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𝑚𝑎𝑙𝑒</m:t>
                    </m:r>
                    <m:r>
                      <a:rPr lang="en-US" sz="2400" i="1">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sub>
                            <m:r>
                              <a:rPr lang="en-US" sz="2400" i="1">
                                <a:latin typeface="Cambria Math" panose="02040503050406030204" pitchFamily="18" charset="0"/>
                                <a:ea typeface="DengXian" panose="02010600030101010101" pitchFamily="2" charset="-122"/>
                                <a:cs typeface="Times New Roman" panose="02020603050405020304" pitchFamily="18" charset="0"/>
                              </a:rPr>
                              <m:t>2</m:t>
                            </m:r>
                          </m:sub>
                        </m:sSub>
                      </m:e>
                    </m:acc>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𝑦𝑒𝑎𝑟</m:t>
                    </m:r>
                    <m:r>
                      <a:rPr lang="en-US"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acc>
                      </m:e>
                      <m:sub>
                        <m:r>
                          <a:rPr lang="en-US" sz="2400" i="1">
                            <a:latin typeface="Cambria Math" panose="02040503050406030204" pitchFamily="18" charset="0"/>
                            <a:ea typeface="DengXian" panose="02010600030101010101" pitchFamily="2" charset="-122"/>
                            <a:cs typeface="Times New Roman" panose="02020603050405020304" pitchFamily="18" charset="0"/>
                          </a:rPr>
                          <m:t>𝑐𝑜𝑢𝑛𝑡𝑟𝑦</m:t>
                        </m:r>
                      </m:sub>
                    </m:sSub>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𝑐𝑜𝑢𝑛𝑡𝑟𝑦</m:t>
                    </m:r>
                    <m:r>
                      <a:rPr lang="en-US" sz="2400" i="1">
                        <a:latin typeface="Cambria Math" panose="02040503050406030204" pitchFamily="18" charset="0"/>
                        <a:ea typeface="DengXian" panose="02010600030101010101" pitchFamily="2" charset="-122"/>
                        <a:cs typeface="Times New Roman" panose="02020603050405020304" pitchFamily="18" charset="0"/>
                      </a:rPr>
                      <m:t>+</m:t>
                    </m:r>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sub>
                            <m:r>
                              <a:rPr lang="en-US" sz="2400" i="1">
                                <a:latin typeface="Cambria Math" panose="02040503050406030204" pitchFamily="18" charset="0"/>
                                <a:ea typeface="DengXian" panose="02010600030101010101" pitchFamily="2" charset="-122"/>
                                <a:cs typeface="Times New Roman" panose="02020603050405020304" pitchFamily="18" charset="0"/>
                              </a:rPr>
                              <m:t>4</m:t>
                            </m:r>
                          </m:sub>
                        </m:sSub>
                      </m:e>
                    </m:acc>
                    <m:func>
                      <m:funcPr>
                        <m:ctrlPr>
                          <a:rPr lang="en-US" sz="2400" i="1">
                            <a:latin typeface="Cambria Math" panose="02040503050406030204" pitchFamily="18" charset="0"/>
                            <a:ea typeface="DengXian" panose="02010600030101010101" pitchFamily="2" charset="-122"/>
                            <a:cs typeface="Times New Roman" panose="02020603050405020304" pitchFamily="18" charset="0"/>
                          </a:rPr>
                        </m:ctrlPr>
                      </m:funcPr>
                      <m:fName>
                        <m:r>
                          <m:rPr>
                            <m:sty m:val="p"/>
                          </m:rPr>
                          <a:rPr lang="en-US" sz="2400">
                            <a:latin typeface="Cambria Math" panose="02040503050406030204" pitchFamily="18" charset="0"/>
                            <a:ea typeface="DengXian" panose="02010600030101010101" pitchFamily="2" charset="-122"/>
                            <a:cs typeface="Times New Roman" panose="02020603050405020304" pitchFamily="18" charset="0"/>
                          </a:rPr>
                          <m:t>log</m:t>
                        </m:r>
                      </m:fName>
                      <m:e>
                        <m:d>
                          <m:dPr>
                            <m:ctrlPr>
                              <a:rPr lang="en-US" sz="2400"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rPr>
                              <m:t>𝑔𝑑𝑝</m:t>
                            </m:r>
                            <m:r>
                              <a:rPr lang="en-US" i="1">
                                <a:latin typeface="Cambria Math" panose="02040503050406030204" pitchFamily="18" charset="0"/>
                              </a:rPr>
                              <m:t>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𝑦𝑒𝑎𝑟</m:t>
                            </m:r>
                          </m:e>
                        </m:d>
                      </m:e>
                    </m:func>
                    <m:r>
                      <a:rPr lang="en-US" sz="2400" i="1">
                        <a:latin typeface="Cambria Math" panose="02040503050406030204" pitchFamily="18" charset="0"/>
                        <a:ea typeface="DengXian" panose="02010600030101010101" pitchFamily="2" charset="-122"/>
                        <a:cs typeface="Times New Roman" panose="02020603050405020304" pitchFamily="18" charset="0"/>
                      </a:rPr>
                      <m:t>+</m:t>
                    </m:r>
                    <m:sSub>
                      <m:sSubPr>
                        <m:ctrlPr>
                          <a:rPr lang="en-US" sz="2400" i="1">
                            <a:latin typeface="Cambria Math" panose="02040503050406030204" pitchFamily="18" charset="0"/>
                            <a:ea typeface="DengXian" panose="02010600030101010101" pitchFamily="2" charset="-122"/>
                            <a:cs typeface="Times New Roman" panose="02020603050405020304" pitchFamily="18" charset="0"/>
                          </a:rPr>
                        </m:ctrlPr>
                      </m:sSubPr>
                      <m:e>
                        <m:acc>
                          <m:accPr>
                            <m:chr m:val="̂"/>
                            <m:ctrlPr>
                              <a:rPr lang="en-US" sz="2400" i="1">
                                <a:latin typeface="Cambria Math" panose="02040503050406030204" pitchFamily="18" charset="0"/>
                                <a:ea typeface="DengXian" panose="02010600030101010101" pitchFamily="2" charset="-122"/>
                                <a:cs typeface="Times New Roman" panose="02020603050405020304" pitchFamily="18" charset="0"/>
                              </a:rPr>
                            </m:ctrlPr>
                          </m:accPr>
                          <m:e>
                            <m:r>
                              <a:rPr lang="en-US" sz="2400" i="1">
                                <a:latin typeface="Cambria Math" panose="02040503050406030204" pitchFamily="18" charset="0"/>
                                <a:ea typeface="DengXian" panose="02010600030101010101" pitchFamily="2" charset="-122"/>
                                <a:cs typeface="Times New Roman" panose="02020603050405020304" pitchFamily="18" charset="0"/>
                              </a:rPr>
                              <m:t>𝛽</m:t>
                            </m:r>
                          </m:e>
                        </m:acc>
                      </m:e>
                      <m:sub>
                        <m:r>
                          <a:rPr lang="en-US" sz="2400" i="1">
                            <a:latin typeface="Cambria Math" panose="02040503050406030204" pitchFamily="18" charset="0"/>
                            <a:ea typeface="DengXian" panose="02010600030101010101" pitchFamily="2" charset="-122"/>
                            <a:cs typeface="Times New Roman" panose="02020603050405020304" pitchFamily="18" charset="0"/>
                          </a:rPr>
                          <m:t>𝑐𝑜𝑢𝑛𝑡𝑟𝑦</m:t>
                        </m:r>
                        <m:r>
                          <a:rPr lang="en-US" sz="2400" i="1">
                            <a:latin typeface="Cambria Math" panose="02040503050406030204" pitchFamily="18" charset="0"/>
                            <a:ea typeface="DengXian" panose="02010600030101010101" pitchFamily="2" charset="-122"/>
                            <a:cs typeface="Times New Roman" panose="02020603050405020304" pitchFamily="18" charset="0"/>
                          </a:rPr>
                          <m:t>,  </m:t>
                        </m:r>
                        <m:r>
                          <a:rPr lang="en-US" sz="2400" i="1">
                            <a:latin typeface="Cambria Math" panose="02040503050406030204" pitchFamily="18" charset="0"/>
                            <a:ea typeface="DengXian" panose="02010600030101010101" pitchFamily="2" charset="-122"/>
                            <a:cs typeface="Times New Roman" panose="02020603050405020304" pitchFamily="18" charset="0"/>
                          </a:rPr>
                          <m:t>𝑦𝑒𝑎𝑟</m:t>
                        </m:r>
                      </m:sub>
                    </m:sSub>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𝑐𝑜𝑢𝑛𝑡𝑟𝑦</m:t>
                    </m:r>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𝑦𝑒𝑎𝑟</m:t>
                    </m:r>
                    <m:r>
                      <a:rPr lang="en-US" sz="2400" i="1">
                        <a:latin typeface="Cambria Math" panose="02040503050406030204" pitchFamily="18" charset="0"/>
                        <a:ea typeface="DengXian" panose="02010600030101010101" pitchFamily="2" charset="-122"/>
                        <a:cs typeface="Times New Roman" panose="02020603050405020304" pitchFamily="18" charset="0"/>
                      </a:rPr>
                      <m:t>+</m:t>
                    </m:r>
                    <m:r>
                      <a:rPr lang="en-US" sz="2400" i="1">
                        <a:latin typeface="Cambria Math" panose="02040503050406030204" pitchFamily="18" charset="0"/>
                        <a:ea typeface="DengXian" panose="02010600030101010101" pitchFamily="2" charset="-122"/>
                        <a:cs typeface="Times New Roman" panose="02020603050405020304" pitchFamily="18" charset="0"/>
                      </a:rPr>
                      <m:t>𝑜𝑓𝑓𝑠𝑒𝑡</m:t>
                    </m:r>
                    <m:d>
                      <m:dPr>
                        <m:ctrlPr>
                          <a:rPr lang="en-US" sz="2400" i="1">
                            <a:latin typeface="Cambria Math" panose="02040503050406030204" pitchFamily="18" charset="0"/>
                            <a:ea typeface="DengXian" panose="02010600030101010101" pitchFamily="2" charset="-122"/>
                            <a:cs typeface="Times New Roman" panose="02020603050405020304" pitchFamily="18" charset="0"/>
                          </a:rPr>
                        </m:ctrlPr>
                      </m:dPr>
                      <m:e>
                        <m:r>
                          <a:rPr lang="en-US" sz="2400" i="1">
                            <a:latin typeface="Cambria Math" panose="02040503050406030204" pitchFamily="18" charset="0"/>
                            <a:ea typeface="DengXian" panose="02010600030101010101" pitchFamily="2" charset="-122"/>
                            <a:cs typeface="Times New Roman" panose="02020603050405020304" pitchFamily="18" charset="0"/>
                          </a:rPr>
                          <m:t>𝑙𝑜𝑔</m:t>
                        </m:r>
                        <m:d>
                          <m:dPr>
                            <m:ctrlPr>
                              <a:rPr lang="en-US" sz="2400" i="1">
                                <a:latin typeface="Cambria Math" panose="02040503050406030204" pitchFamily="18" charset="0"/>
                                <a:ea typeface="DengXian" panose="02010600030101010101" pitchFamily="2" charset="-122"/>
                                <a:cs typeface="Times New Roman" panose="02020603050405020304" pitchFamily="18" charset="0"/>
                              </a:rPr>
                            </m:ctrlPr>
                          </m:dPr>
                          <m:e>
                            <m:r>
                              <a:rPr lang="en-US" sz="2400" i="1">
                                <a:latin typeface="Cambria Math" panose="02040503050406030204" pitchFamily="18" charset="0"/>
                                <a:ea typeface="DengXian" panose="02010600030101010101" pitchFamily="2" charset="-122"/>
                                <a:cs typeface="Times New Roman" panose="02020603050405020304" pitchFamily="18" charset="0"/>
                              </a:rPr>
                              <m:t>𝑝𝑜𝑝𝑢𝑙𝑎𝑡𝑖𝑜𝑛</m:t>
                            </m:r>
                          </m:e>
                        </m:d>
                      </m:e>
                    </m:d>
                  </m:oMath>
                </a14:m>
                <a:endParaRPr lang="en-US" sz="2400" dirty="0">
                  <a:latin typeface="DengXian" panose="02010600030101010101" pitchFamily="2" charset="-122"/>
                  <a:ea typeface="DengXian" panose="02010600030101010101" pitchFamily="2" charset="-122"/>
                  <a:cs typeface="Times New Roman" panose="02020603050405020304" pitchFamily="18" charset="0"/>
                </a:endParaRPr>
              </a:p>
              <a:p>
                <a:pPr marL="0" indent="127000" algn="just">
                  <a:lnSpc>
                    <a:spcPct val="100000"/>
                  </a:lnSpc>
                  <a:spcBef>
                    <a:spcPts val="0"/>
                  </a:spcBef>
                </a:pPr>
                <a:endParaRPr lang="en-US" i="1" dirty="0"/>
              </a:p>
              <a:p>
                <a:pPr marL="0" indent="127000" algn="just">
                  <a:lnSpc>
                    <a:spcPct val="100000"/>
                  </a:lnSpc>
                  <a:spcBef>
                    <a:spcPts val="0"/>
                  </a:spcBef>
                </a:pPr>
                <a14:m>
                  <m:oMath xmlns:m="http://schemas.openxmlformats.org/officeDocument/2006/math">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𝑆𝑢𝑖𝐶𝑜𝑢𝑛𝑡</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e>
                        </m:acc>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e>
                        </m:acc>
                        <m:r>
                          <a:rPr lang="en-US" sz="2400" i="1">
                            <a:latin typeface="Cambria Math" panose="02040503050406030204" pitchFamily="18" charset="0"/>
                          </a:rPr>
                          <m:t>𝑚𝑎𝑙𝑒</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2</m:t>
                                </m:r>
                              </m:sub>
                            </m:sSub>
                          </m:e>
                        </m:acc>
                        <m:r>
                          <a:rPr lang="en-US" sz="2400" i="1">
                            <a:latin typeface="Cambria Math" panose="02040503050406030204" pitchFamily="18" charset="0"/>
                          </a:rPr>
                          <m:t>𝑦𝑒𝑎𝑟</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𝑐𝑜𝑢𝑛𝑡𝑟𝑦</m:t>
                            </m:r>
                          </m:sub>
                        </m:sSub>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4</m:t>
                                </m:r>
                              </m:sub>
                            </m:sSub>
                          </m:e>
                        </m:acc>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𝑔𝑑𝑝</m:t>
                                </m:r>
                                <m:r>
                                  <a:rPr lang="en-US" sz="2400" i="1">
                                    <a:latin typeface="Cambria Math" panose="02040503050406030204" pitchFamily="18" charset="0"/>
                                  </a:rPr>
                                  <m:t> </m:t>
                                </m:r>
                                <m:r>
                                  <a:rPr lang="en-US" sz="2400" i="1">
                                    <a:latin typeface="Cambria Math" panose="02040503050406030204" pitchFamily="18" charset="0"/>
                                  </a:rPr>
                                  <m:t>𝑓𝑜𝑟</m:t>
                                </m:r>
                                <m:r>
                                  <a:rPr lang="en-US" sz="2400" i="1">
                                    <a:latin typeface="Cambria Math" panose="02040503050406030204" pitchFamily="18" charset="0"/>
                                  </a:rPr>
                                  <m:t> </m:t>
                                </m:r>
                                <m:r>
                                  <a:rPr lang="en-US" sz="2400" i="1">
                                    <a:latin typeface="Cambria Math" panose="02040503050406030204" pitchFamily="18" charset="0"/>
                                  </a:rPr>
                                  <m:t>𝑦𝑒𝑎𝑟</m:t>
                                </m:r>
                              </m:e>
                            </m:d>
                          </m:e>
                        </m:func>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𝑐𝑜𝑢𝑛𝑡𝑟𝑦</m:t>
                            </m:r>
                            <m:r>
                              <a:rPr lang="en-US" sz="2400" i="1">
                                <a:latin typeface="Cambria Math" panose="02040503050406030204" pitchFamily="18" charset="0"/>
                              </a:rPr>
                              <m:t>,  </m:t>
                            </m:r>
                            <m:r>
                              <a:rPr lang="en-US" sz="2400" i="1">
                                <a:latin typeface="Cambria Math" panose="02040503050406030204" pitchFamily="18" charset="0"/>
                              </a:rPr>
                              <m:t>𝑦𝑒𝑎𝑟</m:t>
                            </m:r>
                          </m:sub>
                        </m:sSub>
                        <m:r>
                          <a:rPr lang="en-US" sz="2400" i="1">
                            <a:latin typeface="Cambria Math" panose="02040503050406030204" pitchFamily="18" charset="0"/>
                          </a:rPr>
                          <m:t>∗</m:t>
                        </m:r>
                        <m:r>
                          <a:rPr lang="en-US" sz="2400" i="1">
                            <a:latin typeface="Cambria Math" panose="02040503050406030204" pitchFamily="18" charset="0"/>
                          </a:rPr>
                          <m:t>𝑐𝑜𝑢𝑛𝑡𝑟𝑦</m:t>
                        </m:r>
                        <m:r>
                          <a:rPr lang="en-US" sz="2400" i="1">
                            <a:latin typeface="Cambria Math" panose="02040503050406030204" pitchFamily="18" charset="0"/>
                          </a:rPr>
                          <m:t>∗</m:t>
                        </m:r>
                        <m:r>
                          <a:rPr lang="en-US" sz="2400" i="1">
                            <a:latin typeface="Cambria Math" panose="02040503050406030204" pitchFamily="18" charset="0"/>
                          </a:rPr>
                          <m:t>𝑦𝑒𝑎𝑟</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𝑜𝑓𝑓𝑠𝑒𝑡</m:t>
                        </m:r>
                        <m:r>
                          <a:rPr lang="en-US" sz="2400" i="1">
                            <a:latin typeface="Cambria Math" panose="02040503050406030204" pitchFamily="18" charset="0"/>
                          </a:rPr>
                          <m:t>(</m:t>
                        </m:r>
                        <m:r>
                          <a:rPr lang="en-US" sz="2400" i="1">
                            <a:latin typeface="Cambria Math" panose="02040503050406030204" pitchFamily="18" charset="0"/>
                          </a:rPr>
                          <m:t>𝑙𝑜𝑔</m:t>
                        </m:r>
                        <m:d>
                          <m:dPr>
                            <m:ctrlPr>
                              <a:rPr lang="en-US" sz="2400" i="1">
                                <a:latin typeface="Cambria Math" panose="02040503050406030204" pitchFamily="18" charset="0"/>
                              </a:rPr>
                            </m:ctrlPr>
                          </m:dPr>
                          <m:e>
                            <m:r>
                              <a:rPr lang="en-US" sz="2400" i="1">
                                <a:latin typeface="Cambria Math" panose="02040503050406030204" pitchFamily="18" charset="0"/>
                              </a:rPr>
                              <m:t>𝑝𝑜𝑝𝑢𝑙𝑎𝑡𝑖𝑜𝑛</m:t>
                            </m:r>
                          </m:e>
                        </m:d>
                        <m:r>
                          <a:rPr lang="en-US" sz="2400" i="1">
                            <a:latin typeface="Cambria Math" panose="02040503050406030204" pitchFamily="18" charset="0"/>
                          </a:rPr>
                          <m:t>)</m:t>
                        </m:r>
                      </m:sup>
                    </m:sSup>
                  </m:oMath>
                </a14:m>
                <a:endParaRPr lang="en-US" sz="2400" dirty="0"/>
              </a:p>
              <a:p>
                <a:pPr marL="0" marR="0" indent="127000" algn="just">
                  <a:lnSpc>
                    <a:spcPct val="100000"/>
                  </a:lnSpc>
                  <a:spcBef>
                    <a:spcPts val="0"/>
                  </a:spcBef>
                  <a:spcAft>
                    <a:spcPts val="0"/>
                  </a:spcAft>
                </a:pPr>
                <a:endParaRPr lang="en-US" sz="3600" dirty="0">
                  <a:latin typeface="DengXian" panose="02010600030101010101" pitchFamily="2" charset="-122"/>
                  <a:ea typeface="DengXian" panose="02010600030101010101" pitchFamily="2" charset="-122"/>
                  <a:cs typeface="Arial" panose="020B0604020202020204" pitchFamily="34" charset="0"/>
                </a:endParaRPr>
              </a:p>
              <a:p>
                <a:pPr marL="0" marR="0" indent="127000" algn="just">
                  <a:lnSpc>
                    <a:spcPct val="100000"/>
                  </a:lnSpc>
                  <a:spcBef>
                    <a:spcPts val="0"/>
                  </a:spcBef>
                  <a:spcAft>
                    <a:spcPts val="0"/>
                  </a:spcAft>
                </a:pPr>
                <a:endParaRPr lang="en-US" sz="3600" dirty="0">
                  <a:latin typeface="DengXian" panose="02010600030101010101" pitchFamily="2" charset="-122"/>
                  <a:ea typeface="DengXian" panose="02010600030101010101" pitchFamily="2" charset="-122"/>
                  <a:cs typeface="Arial" panose="020B0604020202020204" pitchFamily="34" charset="0"/>
                </a:endParaRPr>
              </a:p>
              <a:p>
                <a:endParaRPr lang="en-US" dirty="0"/>
              </a:p>
            </p:txBody>
          </p:sp>
        </mc:Choice>
        <mc:Fallback xmlns="">
          <p:sp>
            <p:nvSpPr>
              <p:cNvPr id="3" name="内容占位符 2">
                <a:extLst>
                  <a:ext uri="{FF2B5EF4-FFF2-40B4-BE49-F238E27FC236}">
                    <a16:creationId xmlns:a16="http://schemas.microsoft.com/office/drawing/2014/main" id="{8E307954-97EE-437C-8221-0DC68915D742}"/>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22461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8B9E3-59A9-42C6-8474-9B6E492F2213}"/>
              </a:ext>
            </a:extLst>
          </p:cNvPr>
          <p:cNvSpPr>
            <a:spLocks noGrp="1"/>
          </p:cNvSpPr>
          <p:nvPr>
            <p:ph type="title"/>
          </p:nvPr>
        </p:nvSpPr>
        <p:spPr/>
        <p:txBody>
          <a:bodyPr/>
          <a:lstStyle/>
          <a:p>
            <a:r>
              <a:rPr lang="en-US" dirty="0">
                <a:solidFill>
                  <a:srgbClr val="FF0000"/>
                </a:solidFill>
              </a:rPr>
              <a:t>Interpretation</a:t>
            </a:r>
            <a:r>
              <a:rPr lang="en-US" dirty="0"/>
              <a:t> and conclusion</a:t>
            </a:r>
          </a:p>
        </p:txBody>
      </p:sp>
      <p:sp>
        <p:nvSpPr>
          <p:cNvPr id="3" name="内容占位符 2">
            <a:extLst>
              <a:ext uri="{FF2B5EF4-FFF2-40B4-BE49-F238E27FC236}">
                <a16:creationId xmlns:a16="http://schemas.microsoft.com/office/drawing/2014/main" id="{1A134BBD-0B19-494E-B3A3-CAFDD72C0959}"/>
              </a:ext>
            </a:extLst>
          </p:cNvPr>
          <p:cNvSpPr>
            <a:spLocks noGrp="1"/>
          </p:cNvSpPr>
          <p:nvPr>
            <p:ph idx="1"/>
          </p:nvPr>
        </p:nvSpPr>
        <p:spPr/>
        <p:txBody>
          <a:bodyPr>
            <a:normAutofit/>
          </a:bodyPr>
          <a:lstStyle/>
          <a:p>
            <a:r>
              <a:rPr lang="en-US" dirty="0">
                <a:solidFill>
                  <a:srgbClr val="FF0000"/>
                </a:solidFill>
              </a:rPr>
              <a:t>Males</a:t>
            </a:r>
            <a:r>
              <a:rPr lang="en-US" dirty="0"/>
              <a:t> have 3.5644 times of suicide count of females.</a:t>
            </a:r>
          </a:p>
          <a:p>
            <a:r>
              <a:rPr lang="en-US" dirty="0"/>
              <a:t>Prediction: “males </a:t>
            </a:r>
            <a:r>
              <a:rPr lang="en-US" altLang="zh-CN" dirty="0"/>
              <a:t>will commit suicide of a rate triple that of </a:t>
            </a:r>
            <a:r>
              <a:rPr lang="en-US" dirty="0"/>
              <a:t>females.”</a:t>
            </a:r>
          </a:p>
          <a:p>
            <a:r>
              <a:rPr lang="en-US" dirty="0"/>
              <a:t>Females tend to have higher rates of reported nonfatal suicidal behaviors, while males have a much higher rate of completed suicides (WHO).</a:t>
            </a:r>
          </a:p>
        </p:txBody>
      </p:sp>
      <p:sp>
        <p:nvSpPr>
          <p:cNvPr id="4" name="矩形 3">
            <a:extLst>
              <a:ext uri="{FF2B5EF4-FFF2-40B4-BE49-F238E27FC236}">
                <a16:creationId xmlns:a16="http://schemas.microsoft.com/office/drawing/2014/main" id="{E5897D37-DBBA-42AB-B230-829BF33BDD64}"/>
              </a:ext>
            </a:extLst>
          </p:cNvPr>
          <p:cNvSpPr/>
          <p:nvPr/>
        </p:nvSpPr>
        <p:spPr>
          <a:xfrm>
            <a:off x="3047999" y="6492875"/>
            <a:ext cx="6096000" cy="246221"/>
          </a:xfrm>
          <a:prstGeom prst="rect">
            <a:avLst/>
          </a:prstGeom>
        </p:spPr>
        <p:txBody>
          <a:bodyPr>
            <a:spAutoFit/>
          </a:bodyPr>
          <a:lstStyle/>
          <a:p>
            <a:pPr algn="ctr"/>
            <a:r>
              <a:rPr lang="en-US" sz="1000" dirty="0">
                <a:hlinkClick r:id="rId2">
                  <a:extLst>
                    <a:ext uri="{A12FA001-AC4F-418D-AE19-62706E023703}">
                      <ahyp:hlinkClr xmlns:ahyp="http://schemas.microsoft.com/office/drawing/2018/hyperlinkcolor" val="tx"/>
                    </a:ext>
                  </a:extLst>
                </a:hlinkClick>
              </a:rPr>
              <a:t>https://www.everydayhealth.com/concussion/how-concussions-affect-males-females-differently/</a:t>
            </a:r>
            <a:endParaRPr lang="en-US" sz="1000" dirty="0"/>
          </a:p>
        </p:txBody>
      </p:sp>
      <p:pic>
        <p:nvPicPr>
          <p:cNvPr id="6" name="图片 5">
            <a:extLst>
              <a:ext uri="{FF2B5EF4-FFF2-40B4-BE49-F238E27FC236}">
                <a16:creationId xmlns:a16="http://schemas.microsoft.com/office/drawing/2014/main" id="{4B8FEC45-9222-4CB2-AA11-930E0FE1B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1937" y="4134750"/>
            <a:ext cx="4048125" cy="2276369"/>
          </a:xfrm>
          <a:prstGeom prst="rect">
            <a:avLst/>
          </a:prstGeom>
        </p:spPr>
      </p:pic>
    </p:spTree>
    <p:extLst>
      <p:ext uri="{BB962C8B-B14F-4D97-AF65-F5344CB8AC3E}">
        <p14:creationId xmlns:p14="http://schemas.microsoft.com/office/powerpoint/2010/main" val="340903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90BF0C-9BDC-4E80-A594-3E2A84BC7635}"/>
              </a:ext>
            </a:extLst>
          </p:cNvPr>
          <p:cNvSpPr>
            <a:spLocks noGrp="1"/>
          </p:cNvSpPr>
          <p:nvPr>
            <p:ph type="title"/>
          </p:nvPr>
        </p:nvSpPr>
        <p:spPr>
          <a:xfrm>
            <a:off x="655320" y="365125"/>
            <a:ext cx="5120114" cy="1692794"/>
          </a:xfrm>
        </p:spPr>
        <p:txBody>
          <a:bodyPr>
            <a:normAutofit/>
          </a:bodyPr>
          <a:lstStyle/>
          <a:p>
            <a:r>
              <a:rPr lang="en-US" dirty="0"/>
              <a:t>Interpretation and conclusion</a:t>
            </a:r>
          </a:p>
        </p:txBody>
      </p:sp>
      <p:cxnSp>
        <p:nvCxnSpPr>
          <p:cNvPr id="18" name="Straight Arrow Connector 1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图片 5" descr="图片包含 就坐&#10;&#10;描述已自动生成">
            <a:extLst>
              <a:ext uri="{FF2B5EF4-FFF2-40B4-BE49-F238E27FC236}">
                <a16:creationId xmlns:a16="http://schemas.microsoft.com/office/drawing/2014/main" id="{680EB159-7A71-4A2C-BC72-46202A0CFAE8}"/>
              </a:ext>
            </a:extLst>
          </p:cNvPr>
          <p:cNvPicPr>
            <a:picLocks noChangeAspect="1"/>
          </p:cNvPicPr>
          <p:nvPr/>
        </p:nvPicPr>
        <p:blipFill rotWithShape="1">
          <a:blip r:embed="rId2">
            <a:extLst>
              <a:ext uri="{28A0092B-C50C-407E-A947-70E740481C1C}">
                <a14:useLocalDpi xmlns:a14="http://schemas.microsoft.com/office/drawing/2010/main" val="0"/>
              </a:ext>
            </a:extLst>
          </a:blip>
          <a:srcRect l="14606" r="23947"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3" name="内容占位符 2">
            <a:extLst>
              <a:ext uri="{FF2B5EF4-FFF2-40B4-BE49-F238E27FC236}">
                <a16:creationId xmlns:a16="http://schemas.microsoft.com/office/drawing/2014/main" id="{8D528E85-22EB-4983-81E6-54E77DAB9F6B}"/>
              </a:ext>
            </a:extLst>
          </p:cNvPr>
          <p:cNvSpPr>
            <a:spLocks noGrp="1"/>
          </p:cNvSpPr>
          <p:nvPr>
            <p:ph idx="1"/>
          </p:nvPr>
        </p:nvSpPr>
        <p:spPr>
          <a:xfrm>
            <a:off x="127001" y="2839193"/>
            <a:ext cx="6984999" cy="4465841"/>
          </a:xfrm>
        </p:spPr>
        <p:txBody>
          <a:bodyPr>
            <a:noAutofit/>
          </a:bodyPr>
          <a:lstStyle/>
          <a:p>
            <a:r>
              <a:rPr lang="en-US" dirty="0"/>
              <a:t>A 1% increase in GDP is associated with a 0.241 % decrease in suicides than the previous year.</a:t>
            </a:r>
          </a:p>
          <a:p>
            <a:r>
              <a:rPr lang="en-US" dirty="0"/>
              <a:t>Small scale</a:t>
            </a:r>
          </a:p>
          <a:p>
            <a:r>
              <a:rPr lang="en-US" dirty="0"/>
              <a:t>Prediction: “higher GDP is associated with lower suicide rate.”</a:t>
            </a:r>
          </a:p>
          <a:p>
            <a:r>
              <a:rPr lang="en-US" dirty="0"/>
              <a:t>Better health care and mental care systems</a:t>
            </a:r>
          </a:p>
          <a:p>
            <a:r>
              <a:rPr lang="en-US" dirty="0"/>
              <a:t>Sociocultural factors such as unemployment</a:t>
            </a:r>
          </a:p>
        </p:txBody>
      </p:sp>
      <p:sp>
        <p:nvSpPr>
          <p:cNvPr id="4" name="矩形 3">
            <a:extLst>
              <a:ext uri="{FF2B5EF4-FFF2-40B4-BE49-F238E27FC236}">
                <a16:creationId xmlns:a16="http://schemas.microsoft.com/office/drawing/2014/main" id="{1A61728B-405B-4FE9-AD99-8B81E0A7097E}"/>
              </a:ext>
            </a:extLst>
          </p:cNvPr>
          <p:cNvSpPr/>
          <p:nvPr/>
        </p:nvSpPr>
        <p:spPr>
          <a:xfrm>
            <a:off x="3048000" y="6513195"/>
            <a:ext cx="6096000" cy="246221"/>
          </a:xfrm>
          <a:prstGeom prst="rect">
            <a:avLst/>
          </a:prstGeom>
        </p:spPr>
        <p:txBody>
          <a:bodyPr>
            <a:spAutoFit/>
          </a:bodyPr>
          <a:lstStyle/>
          <a:p>
            <a:pPr algn="ctr">
              <a:spcAft>
                <a:spcPts val="600"/>
              </a:spcAft>
            </a:pPr>
            <a:r>
              <a:rPr lang="en-US" sz="1000">
                <a:hlinkClick r:id="rId3">
                  <a:extLst>
                    <a:ext uri="{A12FA001-AC4F-418D-AE19-62706E023703}">
                      <ahyp:hlinkClr xmlns:ahyp="http://schemas.microsoft.com/office/drawing/2018/hyperlinkcolor" val="tx"/>
                    </a:ext>
                  </a:extLst>
                </a:hlinkClick>
              </a:rPr>
              <a:t>https://www.moneycrashers.com/gross-domestic-product-gdp-definition/</a:t>
            </a:r>
            <a:endParaRPr lang="en-US" sz="1000"/>
          </a:p>
        </p:txBody>
      </p:sp>
    </p:spTree>
    <p:extLst>
      <p:ext uri="{BB962C8B-B14F-4D97-AF65-F5344CB8AC3E}">
        <p14:creationId xmlns:p14="http://schemas.microsoft.com/office/powerpoint/2010/main" val="38702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88B03-BB46-425D-B6F1-2CAE1EB580EB}"/>
              </a:ext>
            </a:extLst>
          </p:cNvPr>
          <p:cNvSpPr>
            <a:spLocks noGrp="1"/>
          </p:cNvSpPr>
          <p:nvPr>
            <p:ph type="title"/>
          </p:nvPr>
        </p:nvSpPr>
        <p:spPr/>
        <p:txBody>
          <a:bodyPr/>
          <a:lstStyle/>
          <a:p>
            <a:r>
              <a:rPr lang="en-US" dirty="0">
                <a:solidFill>
                  <a:srgbClr val="FF0000"/>
                </a:solidFill>
              </a:rPr>
              <a:t>Interpretation</a:t>
            </a:r>
            <a:r>
              <a:rPr lang="en-US" dirty="0"/>
              <a:t> and conclusion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903B87-1865-4326-9BC7-9C7735B6B5C3}"/>
                  </a:ext>
                </a:extLst>
              </p:cNvPr>
              <p:cNvSpPr>
                <a:spLocks noGrp="1"/>
              </p:cNvSpPr>
              <p:nvPr>
                <p:ph idx="1"/>
              </p:nvPr>
            </p:nvSpPr>
            <p:spPr/>
            <p:txBody>
              <a:bodyPr/>
              <a:lstStyle/>
              <a:p>
                <a:r>
                  <a:rPr lang="en-US" dirty="0"/>
                  <a:t>For Albania, each additional </a:t>
                </a:r>
                <a:r>
                  <a:rPr lang="en-US" dirty="0">
                    <a:solidFill>
                      <a:srgbClr val="FF0000"/>
                    </a:solidFill>
                  </a:rPr>
                  <a:t>year</a:t>
                </a:r>
                <a:r>
                  <a:rPr lang="en-US" dirty="0"/>
                  <a:t> is associated with 1.0313 times more suicides than the previous year.</a:t>
                </a:r>
              </a:p>
              <a:p>
                <a:r>
                  <a:rPr lang="en-US" dirty="0"/>
                  <a:t>For other countries, each additional year is associated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e>
                        </m:acc>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𝑐𝑜𝑢𝑛𝑡𝑟𝑦</m:t>
                            </m:r>
                            <m:r>
                              <a:rPr lang="en-US" i="1">
                                <a:latin typeface="Cambria Math" panose="02040503050406030204" pitchFamily="18" charset="0"/>
                              </a:rPr>
                              <m:t>,  </m:t>
                            </m:r>
                            <m:r>
                              <a:rPr lang="en-US" i="1">
                                <a:latin typeface="Cambria Math" panose="02040503050406030204" pitchFamily="18" charset="0"/>
                              </a:rPr>
                              <m:t>𝑦𝑒𝑎𝑟</m:t>
                            </m:r>
                          </m:sub>
                        </m:sSub>
                        <m:r>
                          <a:rPr lang="en-US" i="1">
                            <a:latin typeface="Cambria Math" panose="02040503050406030204" pitchFamily="18" charset="0"/>
                          </a:rPr>
                          <m:t>∗</m:t>
                        </m:r>
                        <m:r>
                          <a:rPr lang="en-US" i="1">
                            <a:latin typeface="Cambria Math" panose="02040503050406030204" pitchFamily="18" charset="0"/>
                          </a:rPr>
                          <m:t>𝑐𝑜𝑢𝑛𝑡𝑟𝑦</m:t>
                        </m:r>
                        <m:r>
                          <a:rPr lang="en-US" i="1">
                            <a:latin typeface="Cambria Math" panose="02040503050406030204" pitchFamily="18" charset="0"/>
                          </a:rPr>
                          <m:t>∗</m:t>
                        </m:r>
                        <m:r>
                          <a:rPr lang="en-US" i="1">
                            <a:latin typeface="Cambria Math" panose="02040503050406030204" pitchFamily="18" charset="0"/>
                          </a:rPr>
                          <m:t>𝑦𝑒𝑎𝑟</m:t>
                        </m:r>
                      </m:sup>
                    </m:sSup>
                  </m:oMath>
                </a14:m>
                <a:r>
                  <a:rPr lang="en-US" dirty="0"/>
                  <a:t> more suicides than the previous year. For each additional year, in comparison with Albania, a </a:t>
                </a:r>
                <a:r>
                  <a:rPr lang="en-US" dirty="0">
                    <a:solidFill>
                      <a:srgbClr val="FF0000"/>
                    </a:solidFill>
                  </a:rPr>
                  <a:t>country</a:t>
                </a:r>
                <a:r>
                  <a:rPr lang="en-US" dirty="0"/>
                  <a:t> is associated with </a:t>
                </a:r>
                <a:r>
                  <a:rPr lang="en-US"/>
                  <a:t>an extra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𝑐𝑜𝑢𝑛𝑡𝑟𝑦</m:t>
                            </m:r>
                            <m:r>
                              <a:rPr lang="en-US" i="1">
                                <a:latin typeface="Cambria Math" panose="02040503050406030204" pitchFamily="18" charset="0"/>
                              </a:rPr>
                              <m:t>,  </m:t>
                            </m:r>
                            <m:r>
                              <a:rPr lang="en-US" i="1">
                                <a:latin typeface="Cambria Math" panose="02040503050406030204" pitchFamily="18" charset="0"/>
                              </a:rPr>
                              <m:t>𝑦𝑒𝑎𝑟</m:t>
                            </m:r>
                          </m:sub>
                        </m:sSub>
                        <m:r>
                          <a:rPr lang="en-US" i="1">
                            <a:latin typeface="Cambria Math" panose="02040503050406030204" pitchFamily="18" charset="0"/>
                          </a:rPr>
                          <m:t>∗</m:t>
                        </m:r>
                        <m:r>
                          <a:rPr lang="en-US" i="1">
                            <a:latin typeface="Cambria Math" panose="02040503050406030204" pitchFamily="18" charset="0"/>
                          </a:rPr>
                          <m:t>𝑐𝑜𝑢𝑛𝑡𝑟𝑦</m:t>
                        </m:r>
                        <m:r>
                          <a:rPr lang="en-US" i="1">
                            <a:latin typeface="Cambria Math" panose="02040503050406030204" pitchFamily="18" charset="0"/>
                          </a:rPr>
                          <m:t>∗</m:t>
                        </m:r>
                        <m:r>
                          <a:rPr lang="en-US" i="1">
                            <a:latin typeface="Cambria Math" panose="02040503050406030204" pitchFamily="18" charset="0"/>
                          </a:rPr>
                          <m:t>𝑦𝑒𝑎𝑟</m:t>
                        </m:r>
                      </m:sup>
                    </m:sSup>
                  </m:oMath>
                </a14:m>
                <a:r>
                  <a:rPr lang="en-US" dirty="0"/>
                  <a:t> multiplicative effect in expected suicide count.</a:t>
                </a:r>
              </a:p>
              <a:p>
                <a:pPr marL="0" indent="0">
                  <a:buNone/>
                </a:pPr>
                <a:endParaRPr lang="en-US" dirty="0"/>
              </a:p>
            </p:txBody>
          </p:sp>
        </mc:Choice>
        <mc:Fallback xmlns="">
          <p:sp>
            <p:nvSpPr>
              <p:cNvPr id="3" name="内容占位符 2">
                <a:extLst>
                  <a:ext uri="{FF2B5EF4-FFF2-40B4-BE49-F238E27FC236}">
                    <a16:creationId xmlns:a16="http://schemas.microsoft.com/office/drawing/2014/main" id="{A5903B87-1865-4326-9BC7-9C7735B6B5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854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97D63-3822-4A2A-8314-A101A8443736}"/>
              </a:ext>
            </a:extLst>
          </p:cNvPr>
          <p:cNvSpPr>
            <a:spLocks noGrp="1"/>
          </p:cNvSpPr>
          <p:nvPr>
            <p:ph type="title"/>
          </p:nvPr>
        </p:nvSpPr>
        <p:spPr/>
        <p:txBody>
          <a:bodyPr/>
          <a:lstStyle/>
          <a:p>
            <a:r>
              <a:rPr lang="en-US" dirty="0">
                <a:solidFill>
                  <a:srgbClr val="FF0000"/>
                </a:solidFill>
              </a:rPr>
              <a:t>Interpretation</a:t>
            </a:r>
            <a:r>
              <a:rPr lang="en-US" dirty="0"/>
              <a:t> and conclusion</a:t>
            </a:r>
          </a:p>
        </p:txBody>
      </p:sp>
      <p:sp>
        <p:nvSpPr>
          <p:cNvPr id="3" name="内容占位符 2">
            <a:extLst>
              <a:ext uri="{FF2B5EF4-FFF2-40B4-BE49-F238E27FC236}">
                <a16:creationId xmlns:a16="http://schemas.microsoft.com/office/drawing/2014/main" id="{D28F7E49-BA0E-411E-96FC-CD562A503BAE}"/>
              </a:ext>
            </a:extLst>
          </p:cNvPr>
          <p:cNvSpPr>
            <a:spLocks noGrp="1"/>
          </p:cNvSpPr>
          <p:nvPr>
            <p:ph idx="1"/>
          </p:nvPr>
        </p:nvSpPr>
        <p:spPr/>
        <p:txBody>
          <a:bodyPr/>
          <a:lstStyle/>
          <a:p>
            <a:r>
              <a:rPr lang="en-US" dirty="0"/>
              <a:t>E.g. for Finland, each additional year is associated with 1.0865 times more suicides than the previous year. In comparison to Albania, for Finland, each additional year is associated with 1.0511 times additional effect of change in expected suicide count.</a:t>
            </a:r>
          </a:p>
          <a:p>
            <a:r>
              <a:rPr lang="en-US" dirty="0"/>
              <a:t>Prediction: “suicide count increase by </a:t>
            </a:r>
            <a:r>
              <a:rPr lang="en-US" dirty="0">
                <a:solidFill>
                  <a:srgbClr val="FF0000"/>
                </a:solidFill>
              </a:rPr>
              <a:t>year</a:t>
            </a:r>
            <a:r>
              <a:rPr lang="en-US" dirty="0"/>
              <a:t>.”</a:t>
            </a:r>
          </a:p>
        </p:txBody>
      </p:sp>
    </p:spTree>
    <p:extLst>
      <p:ext uri="{BB962C8B-B14F-4D97-AF65-F5344CB8AC3E}">
        <p14:creationId xmlns:p14="http://schemas.microsoft.com/office/powerpoint/2010/main" val="126194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749BA-E82E-4BD8-BA53-53FA7C3A30F9}"/>
              </a:ext>
            </a:extLst>
          </p:cNvPr>
          <p:cNvSpPr>
            <a:spLocks noGrp="1"/>
          </p:cNvSpPr>
          <p:nvPr>
            <p:ph type="title"/>
          </p:nvPr>
        </p:nvSpPr>
        <p:spPr>
          <a:xfrm>
            <a:off x="838200" y="5397"/>
            <a:ext cx="12192000" cy="1325563"/>
          </a:xfrm>
        </p:spPr>
        <p:txBody>
          <a:bodyPr>
            <a:normAutofit/>
          </a:bodyPr>
          <a:lstStyle/>
          <a:p>
            <a:r>
              <a:rPr lang="en-US" sz="3200" dirty="0"/>
              <a:t>Denmark males in 2015, United States females in 2015</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3B4E8D9-F101-4D0D-8104-DC6A37D55756}"/>
                  </a:ext>
                </a:extLst>
              </p:cNvPr>
              <p:cNvSpPr>
                <a:spLocks noGrp="1"/>
              </p:cNvSpPr>
              <p:nvPr>
                <p:ph idx="1"/>
              </p:nvPr>
            </p:nvSpPr>
            <p:spPr>
              <a:xfrm>
                <a:off x="838200" y="1330960"/>
                <a:ext cx="11242040" cy="5293360"/>
              </a:xfrm>
            </p:spPr>
            <p:txBody>
              <a:bodyPr>
                <a:normAutofit/>
              </a:bodyPr>
              <a:lstStyle/>
              <a:p>
                <a:pPr marL="0" marR="0" indent="127000" algn="just">
                  <a:lnSpc>
                    <a:spcPct val="120000"/>
                  </a:lnSpc>
                  <a:spcBef>
                    <a:spcPts val="0"/>
                  </a:spcBef>
                  <a:spcAft>
                    <a:spcPts val="0"/>
                  </a:spcAft>
                </a:pP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𝐸</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DengXian" panose="02010600030101010101" pitchFamily="2" charset="-122"/>
                                <a:cs typeface="Times New Roman" panose="02020603050405020304" pitchFamily="18" charset="0"/>
                              </a:rPr>
                            </m:ctrlPr>
                          </m:sSubPr>
                          <m:e>
                            <m:r>
                              <a:rPr lang="en-US" i="1">
                                <a:latin typeface="Cambria Math" panose="02040503050406030204" pitchFamily="18" charset="0"/>
                                <a:ea typeface="DengXian" panose="02010600030101010101" pitchFamily="2" charset="-122"/>
                                <a:cs typeface="Times New Roman" panose="02020603050405020304" pitchFamily="18" charset="0"/>
                              </a:rPr>
                              <m:t>𝐷𝑒𝑛𝑚𝑎𝑟𝑘</m:t>
                            </m:r>
                          </m:e>
                          <m:sub>
                            <m:r>
                              <a:rPr lang="en-US" i="1">
                                <a:latin typeface="Cambria Math" panose="02040503050406030204" pitchFamily="18" charset="0"/>
                                <a:ea typeface="DengXian" panose="02010600030101010101" pitchFamily="2" charset="-122"/>
                                <a:cs typeface="Times New Roman" panose="02020603050405020304" pitchFamily="18" charset="0"/>
                              </a:rPr>
                              <m:t>𝑆𝑢𝑖𝐶𝑜𝑢𝑛𝑡</m:t>
                            </m:r>
                          </m:sub>
                        </m:sSub>
                      </m:e>
                    </m:d>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7.199</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+01</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1.271</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+00</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3.308</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02</m:t>
                            </m:r>
                          </m:e>
                        </m:d>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2015</m:t>
                            </m:r>
                          </m:e>
                        </m:d>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i="1">
                            <a:latin typeface="Cambria Math" panose="02040503050406030204" pitchFamily="18" charset="0"/>
                            <a:ea typeface="DengXian" panose="02010600030101010101" pitchFamily="2" charset="-122"/>
                            <a:cs typeface="Times New Roman" panose="02020603050405020304" pitchFamily="18" charset="0"/>
                          </a:rPr>
                          <m:t>1.039</m:t>
                        </m:r>
                        <m:r>
                          <a:rPr lang="en-US" i="1">
                            <a:latin typeface="Cambria Math" panose="02040503050406030204" pitchFamily="18" charset="0"/>
                            <a:ea typeface="DengXian" panose="02010600030101010101" pitchFamily="2" charset="-122"/>
                            <a:cs typeface="Times New Roman" panose="02020603050405020304" pitchFamily="18" charset="0"/>
                          </a:rPr>
                          <m:t>𝑒</m:t>
                        </m:r>
                        <m:r>
                          <a:rPr lang="en-US" i="1">
                            <a:latin typeface="Cambria Math" panose="02040503050406030204" pitchFamily="18" charset="0"/>
                            <a:ea typeface="DengXian" panose="02010600030101010101" pitchFamily="2" charset="-122"/>
                            <a:cs typeface="Times New Roman" panose="02020603050405020304" pitchFamily="18" charset="0"/>
                          </a:rPr>
                          <m:t>+02</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2.410</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01)(</m:t>
                        </m:r>
                        <m:func>
                          <m:func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funcPr>
                          <m:fName>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log</m:t>
                            </m:r>
                          </m:fName>
                          <m:e>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301000000000</m:t>
                                </m:r>
                              </m:e>
                            </m:d>
                          </m:e>
                        </m:func>
                        <m:r>
                          <a:rPr lang="en-US" i="1">
                            <a:latin typeface="Cambria Math" panose="02040503050406030204" pitchFamily="18" charset="0"/>
                            <a:ea typeface="DengXian" panose="02010600030101010101" pitchFamily="2" charset="-122"/>
                            <a:cs typeface="Times New Roman" panose="02020603050405020304" pitchFamily="18" charset="0"/>
                          </a:rPr>
                          <m:t>)</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i="1">
                            <a:latin typeface="Cambria Math" panose="02040503050406030204" pitchFamily="18" charset="0"/>
                            <a:ea typeface="DengXian" panose="02010600030101010101" pitchFamily="2" charset="-122"/>
                            <a:cs typeface="Times New Roman" panose="02020603050405020304" pitchFamily="18" charset="0"/>
                          </a:rPr>
                          <m:t>(−5.071</m:t>
                        </m:r>
                        <m:r>
                          <a:rPr lang="en-US" i="1">
                            <a:latin typeface="Cambria Math" panose="02040503050406030204" pitchFamily="18" charset="0"/>
                            <a:ea typeface="DengXian" panose="02010600030101010101" pitchFamily="2" charset="-122"/>
                            <a:cs typeface="Times New Roman" panose="02020603050405020304" pitchFamily="18" charset="0"/>
                          </a:rPr>
                          <m:t>𝑒</m:t>
                        </m:r>
                        <m:r>
                          <a:rPr lang="en-US" i="1">
                            <a:latin typeface="Cambria Math" panose="02040503050406030204" pitchFamily="18" charset="0"/>
                            <a:ea typeface="DengXian" panose="02010600030101010101" pitchFamily="2" charset="-122"/>
                            <a:cs typeface="Times New Roman" panose="02020603050405020304" pitchFamily="18" charset="0"/>
                          </a:rPr>
                          <m:t>−02)(2015)</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m:rPr>
                            <m:sty m:val="p"/>
                          </m:rPr>
                          <a:rPr lang="en-US">
                            <a:latin typeface="Cambria Math" panose="02040503050406030204" pitchFamily="18" charset="0"/>
                            <a:ea typeface="DengXian" panose="02010600030101010101" pitchFamily="2" charset="-122"/>
                            <a:cs typeface="Times New Roman" panose="02020603050405020304" pitchFamily="18" charset="0"/>
                          </a:rPr>
                          <m:t>log</m:t>
                        </m:r>
                        <m:r>
                          <a:rPr lang="en-US">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(2711902)</m:t>
                        </m:r>
                      </m:sup>
                    </m:sSup>
                    <m:r>
                      <a:rPr lang="zh-CN" altLang="en-US">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6.1000</m:t>
                        </m:r>
                      </m:sup>
                    </m:sSup>
                  </m:oMath>
                </a14:m>
                <a:r>
                  <a:rPr lang="zh-CN" altLang="en-US" dirty="0">
                    <a:latin typeface="Times New Roman" panose="02020603050405020304" pitchFamily="18" charset="0"/>
                    <a:ea typeface="DengXian" panose="02010600030101010101" pitchFamily="2" charset="-122"/>
                    <a:cs typeface="Times New Roman" panose="02020603050405020304" pitchFamily="18" charset="0"/>
                  </a:rPr>
                  <a:t>≈</a:t>
                </a:r>
                <a:r>
                  <a:rPr lang="en-US" dirty="0">
                    <a:latin typeface="Times New Roman" panose="02020603050405020304" pitchFamily="18" charset="0"/>
                    <a:ea typeface="DengXian" panose="02010600030101010101" pitchFamily="2" charset="-122"/>
                    <a:cs typeface="Arial" panose="020B0604020202020204" pitchFamily="34" charset="0"/>
                  </a:rPr>
                  <a:t>446		</a:t>
                </a:r>
              </a:p>
              <a:p>
                <a:pPr marL="0" marR="0" indent="127000" algn="just">
                  <a:lnSpc>
                    <a:spcPct val="120000"/>
                  </a:lnSpc>
                  <a:spcBef>
                    <a:spcPts val="0"/>
                  </a:spcBef>
                  <a:spcAft>
                    <a:spcPts val="0"/>
                  </a:spcAft>
                </a:pPr>
                <a:r>
                  <a:rPr lang="en-US" dirty="0">
                    <a:solidFill>
                      <a:srgbClr val="00B0F0"/>
                    </a:solidFill>
                    <a:latin typeface="Times New Roman" panose="02020603050405020304" pitchFamily="18" charset="0"/>
                    <a:ea typeface="DengXian" panose="02010600030101010101" pitchFamily="2" charset="-122"/>
                    <a:cs typeface="Arial" panose="020B0604020202020204" pitchFamily="34" charset="0"/>
                  </a:rPr>
                  <a:t>16.45 suicides per 10,000 people</a:t>
                </a:r>
                <a:endParaRPr lang="en-US" sz="4000" dirty="0">
                  <a:solidFill>
                    <a:srgbClr val="00B0F0"/>
                  </a:solidFill>
                  <a:latin typeface="DengXian" panose="02010600030101010101" pitchFamily="2" charset="-122"/>
                  <a:ea typeface="DengXian" panose="02010600030101010101" pitchFamily="2" charset="-122"/>
                  <a:cs typeface="Arial" panose="020B0604020202020204" pitchFamily="34" charset="0"/>
                </a:endParaRPr>
              </a:p>
              <a:p>
                <a:pPr marL="0" marR="0" indent="127000" algn="just">
                  <a:lnSpc>
                    <a:spcPct val="120000"/>
                  </a:lnSpc>
                  <a:spcBef>
                    <a:spcPts val="0"/>
                  </a:spcBef>
                  <a:spcAft>
                    <a:spcPts val="0"/>
                  </a:spcAft>
                </a:pPr>
                <a14:m>
                  <m:oMath xmlns:m="http://schemas.openxmlformats.org/officeDocument/2006/math">
                    <m:r>
                      <a:rPr lang="en-US" i="1">
                        <a:latin typeface="Cambria Math" panose="02040503050406030204" pitchFamily="18" charset="0"/>
                        <a:ea typeface="DengXian" panose="02010600030101010101" pitchFamily="2" charset="-122"/>
                        <a:cs typeface="Times New Roman" panose="02020603050405020304" pitchFamily="18" charset="0"/>
                      </a:rPr>
                      <m:t>𝐸</m:t>
                    </m:r>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a:latin typeface="Cambria Math" panose="02040503050406030204" pitchFamily="18" charset="0"/>
                                <a:ea typeface="DengXian" panose="02010600030101010101" pitchFamily="2" charset="-122"/>
                                <a:cs typeface="Times New Roman" panose="02020603050405020304" pitchFamily="18" charset="0"/>
                              </a:rPr>
                            </m:ctrlPr>
                          </m:sSubPr>
                          <m:e>
                            <m:r>
                              <a:rPr lang="en-US" i="1">
                                <a:latin typeface="Cambria Math" panose="02040503050406030204" pitchFamily="18" charset="0"/>
                                <a:ea typeface="DengXian" panose="02010600030101010101" pitchFamily="2" charset="-122"/>
                                <a:cs typeface="Times New Roman" panose="02020603050405020304" pitchFamily="18" charset="0"/>
                              </a:rPr>
                              <m:t>𝑈𝑛𝑖𝑡𝑒𝑑</m:t>
                            </m:r>
                            <m:r>
                              <a:rPr lang="en-US" i="1">
                                <a:latin typeface="Cambria Math" panose="02040503050406030204" pitchFamily="18" charset="0"/>
                                <a:ea typeface="DengXian" panose="02010600030101010101" pitchFamily="2" charset="-122"/>
                                <a:cs typeface="Times New Roman" panose="02020603050405020304" pitchFamily="18" charset="0"/>
                              </a:rPr>
                              <m:t> </m:t>
                            </m:r>
                            <m:r>
                              <a:rPr lang="en-US" i="1">
                                <a:latin typeface="Cambria Math" panose="02040503050406030204" pitchFamily="18" charset="0"/>
                                <a:ea typeface="DengXian" panose="02010600030101010101" pitchFamily="2" charset="-122"/>
                                <a:cs typeface="Times New Roman" panose="02020603050405020304" pitchFamily="18" charset="0"/>
                              </a:rPr>
                              <m:t>𝑆𝑡𝑎𝑡𝑒𝑠</m:t>
                            </m:r>
                          </m:e>
                          <m:sub>
                            <m:r>
                              <a:rPr lang="en-US" i="1">
                                <a:latin typeface="Cambria Math" panose="02040503050406030204" pitchFamily="18" charset="0"/>
                                <a:ea typeface="DengXian" panose="02010600030101010101" pitchFamily="2" charset="-122"/>
                                <a:cs typeface="Times New Roman" panose="02020603050405020304" pitchFamily="18" charset="0"/>
                              </a:rPr>
                              <m:t>𝑆𝑢𝑖𝐶𝑜𝑢𝑛𝑡</m:t>
                            </m:r>
                          </m:sub>
                        </m:sSub>
                      </m:e>
                    </m:d>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7.199</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+01</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3.308</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02</m:t>
                            </m:r>
                          </m:e>
                        </m:d>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2015</m:t>
                            </m:r>
                          </m:e>
                        </m:d>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i="1">
                            <a:latin typeface="Cambria Math" panose="02040503050406030204" pitchFamily="18" charset="0"/>
                            <a:ea typeface="DengXian" panose="02010600030101010101" pitchFamily="2" charset="-122"/>
                            <a:cs typeface="Times New Roman" panose="02020603050405020304" pitchFamily="18" charset="0"/>
                          </a:rPr>
                          <m:t>4.525</m:t>
                        </m:r>
                        <m:r>
                          <a:rPr lang="en-US" i="1">
                            <a:latin typeface="Cambria Math" panose="02040503050406030204" pitchFamily="18" charset="0"/>
                            <a:ea typeface="DengXian" panose="02010600030101010101" pitchFamily="2" charset="-122"/>
                            <a:cs typeface="Times New Roman" panose="02020603050405020304" pitchFamily="18" charset="0"/>
                          </a:rPr>
                          <m:t>𝑒</m:t>
                        </m:r>
                        <m:r>
                          <a:rPr lang="en-US" i="1">
                            <a:latin typeface="Cambria Math" panose="02040503050406030204" pitchFamily="18" charset="0"/>
                            <a:ea typeface="DengXian" panose="02010600030101010101" pitchFamily="2" charset="-122"/>
                            <a:cs typeface="Times New Roman" panose="02020603050405020304" pitchFamily="18" charset="0"/>
                          </a:rPr>
                          <m:t>+01</m:t>
                        </m:r>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2.410</m:t>
                            </m:r>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e</m:t>
                            </m:r>
                            <m: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t>−</m:t>
                            </m:r>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01</m:t>
                            </m:r>
                          </m:e>
                        </m:d>
                        <m:func>
                          <m:func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funcPr>
                          <m:fName>
                            <m:r>
                              <m:rPr>
                                <m:sty m:val="p"/>
                              </m:rP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log</m:t>
                            </m:r>
                          </m:fName>
                          <m:e>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d>
                                  <m:dPr>
                                    <m:ctrlPr>
                                      <a:rPr lang="en-US" sz="3200" i="1">
                                        <a:solidFill>
                                          <a:srgbClr val="000000"/>
                                        </a:solidFill>
                                        <a:latin typeface="Cambria Math" panose="02040503050406030204" pitchFamily="18" charset="0"/>
                                        <a:ea typeface="Times New Roman" panose="02020603050405020304" pitchFamily="18" charset="0"/>
                                        <a:cs typeface="Courier New" panose="02070309020205020404" pitchFamily="49" charset="0"/>
                                      </a:rPr>
                                    </m:ctrlPr>
                                  </m:dPr>
                                  <m:e>
                                    <m:r>
                                      <a:rPr lang="en-US" sz="3200">
                                        <a:solidFill>
                                          <a:srgbClr val="000000"/>
                                        </a:solidFill>
                                        <a:latin typeface="Cambria Math" panose="02040503050406030204" pitchFamily="18" charset="0"/>
                                        <a:ea typeface="Times New Roman" panose="02020603050405020304" pitchFamily="18" charset="0"/>
                                        <a:cs typeface="Courier New" panose="02070309020205020404" pitchFamily="49" charset="0"/>
                                      </a:rPr>
                                      <m:t>18120700000000</m:t>
                                    </m:r>
                                  </m:e>
                                </m:d>
                              </m:e>
                            </m:d>
                          </m:e>
                        </m:func>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−2.099</m:t>
                            </m:r>
                            <m:r>
                              <a:rPr lang="en-US" i="1">
                                <a:latin typeface="Cambria Math" panose="02040503050406030204" pitchFamily="18" charset="0"/>
                                <a:ea typeface="DengXian" panose="02010600030101010101" pitchFamily="2" charset="-122"/>
                                <a:cs typeface="Times New Roman" panose="02020603050405020304" pitchFamily="18" charset="0"/>
                              </a:rPr>
                              <m:t>𝑒</m:t>
                            </m:r>
                            <m:r>
                              <a:rPr lang="en-US" i="1">
                                <a:latin typeface="Cambria Math" panose="02040503050406030204" pitchFamily="18" charset="0"/>
                                <a:ea typeface="DengXian" panose="02010600030101010101" pitchFamily="2" charset="-122"/>
                                <a:cs typeface="Times New Roman" panose="02020603050405020304" pitchFamily="18" charset="0"/>
                              </a:rPr>
                              <m:t>−02</m:t>
                            </m:r>
                          </m:e>
                        </m:d>
                        <m:d>
                          <m:dPr>
                            <m:ctrlPr>
                              <a:rPr lang="en-US" i="1">
                                <a:latin typeface="Cambria Math" panose="02040503050406030204" pitchFamily="18" charset="0"/>
                                <a:ea typeface="DengXian" panose="02010600030101010101" pitchFamily="2" charset="-122"/>
                                <a:cs typeface="Times New Roman" panose="02020603050405020304" pitchFamily="18" charset="0"/>
                              </a:rPr>
                            </m:ctrlPr>
                          </m:dPr>
                          <m:e>
                            <m:r>
                              <a:rPr lang="en-US" i="1">
                                <a:latin typeface="Cambria Math" panose="02040503050406030204" pitchFamily="18" charset="0"/>
                                <a:ea typeface="DengXian" panose="02010600030101010101" pitchFamily="2" charset="-122"/>
                                <a:cs typeface="Times New Roman" panose="02020603050405020304" pitchFamily="18" charset="0"/>
                              </a:rPr>
                              <m:t>2015</m:t>
                            </m:r>
                          </m:e>
                        </m:d>
                      </m:sup>
                    </m:sSup>
                    <m:r>
                      <a:rPr lang="en-US" i="1">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m:rPr>
                            <m:sty m:val="p"/>
                          </m:rPr>
                          <a:rPr lang="en-US">
                            <a:latin typeface="Cambria Math" panose="02040503050406030204" pitchFamily="18" charset="0"/>
                            <a:ea typeface="DengXian" panose="02010600030101010101" pitchFamily="2" charset="-122"/>
                            <a:cs typeface="Times New Roman" panose="02020603050405020304" pitchFamily="18" charset="0"/>
                          </a:rPr>
                          <m:t>log</m:t>
                        </m:r>
                        <m:r>
                          <a:rPr lang="en-US">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(148120000)</m:t>
                        </m:r>
                      </m:sup>
                    </m:sSup>
                    <m:r>
                      <a:rPr lang="zh-CN" altLang="en-US">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a:latin typeface="Cambria Math" panose="02040503050406030204" pitchFamily="18" charset="0"/>
                            <a:ea typeface="DengXian" panose="02010600030101010101" pitchFamily="2" charset="-122"/>
                            <a:cs typeface="Times New Roman" panose="02020603050405020304" pitchFamily="18" charset="0"/>
                          </a:rPr>
                        </m:ctrlPr>
                      </m:sSupPr>
                      <m:e>
                        <m:r>
                          <a:rPr lang="en-US" i="1">
                            <a:latin typeface="Cambria Math" panose="02040503050406030204" pitchFamily="18" charset="0"/>
                            <a:ea typeface="DengXian" panose="02010600030101010101" pitchFamily="2" charset="-122"/>
                            <a:cs typeface="Times New Roman" panose="02020603050405020304" pitchFamily="18" charset="0"/>
                          </a:rPr>
                          <m:t>𝑒</m:t>
                        </m:r>
                      </m:e>
                      <m:sup>
                        <m:r>
                          <a:rPr lang="en-US" i="1">
                            <a:latin typeface="Cambria Math" panose="02040503050406030204" pitchFamily="18" charset="0"/>
                            <a:ea typeface="DengXian" panose="02010600030101010101" pitchFamily="2" charset="-122"/>
                            <a:cs typeface="Times New Roman" panose="02020603050405020304" pitchFamily="18" charset="0"/>
                          </a:rPr>
                          <m:t>9.077617</m:t>
                        </m:r>
                      </m:sup>
                    </m:sSup>
                    <m:r>
                      <a:rPr lang="zh-CN" altLang="en-US">
                        <a:latin typeface="Cambria Math" panose="02040503050406030204" pitchFamily="18" charset="0"/>
                        <a:ea typeface="DengXian" panose="02010600030101010101" pitchFamily="2" charset="-122"/>
                        <a:cs typeface="Times New Roman" panose="02020603050405020304" pitchFamily="18" charset="0"/>
                      </a:rPr>
                      <m:t>≈</m:t>
                    </m:r>
                    <m:r>
                      <a:rPr lang="en-US" i="1">
                        <a:latin typeface="Cambria Math" panose="02040503050406030204" pitchFamily="18" charset="0"/>
                        <a:ea typeface="DengXian" panose="02010600030101010101" pitchFamily="2" charset="-122"/>
                        <a:cs typeface="Times New Roman" panose="02020603050405020304" pitchFamily="18" charset="0"/>
                      </a:rPr>
                      <m:t>8757</m:t>
                    </m:r>
                  </m:oMath>
                </a14:m>
                <a:endParaRPr lang="en-US" sz="4000" dirty="0">
                  <a:latin typeface="DengXian" panose="02010600030101010101" pitchFamily="2" charset="-122"/>
                  <a:ea typeface="DengXian" panose="02010600030101010101" pitchFamily="2" charset="-122"/>
                  <a:cs typeface="Arial" panose="020B0604020202020204" pitchFamily="34" charset="0"/>
                </a:endParaRPr>
              </a:p>
              <a:p>
                <a:pPr marL="0" marR="0" indent="127000" algn="just">
                  <a:lnSpc>
                    <a:spcPct val="120000"/>
                  </a:lnSpc>
                  <a:spcBef>
                    <a:spcPts val="0"/>
                  </a:spcBef>
                  <a:spcAft>
                    <a:spcPts val="0"/>
                  </a:spcAft>
                </a:pPr>
                <a:r>
                  <a:rPr lang="en-US" dirty="0">
                    <a:solidFill>
                      <a:srgbClr val="00B0F0"/>
                    </a:solidFill>
                  </a:rPr>
                  <a:t>5.91 suicides per 10,000 people</a:t>
                </a:r>
                <a:endParaRPr lang="en-US" sz="4000" dirty="0">
                  <a:solidFill>
                    <a:srgbClr val="00B0F0"/>
                  </a:solidFill>
                  <a:latin typeface="DengXian" panose="02010600030101010101" pitchFamily="2" charset="-122"/>
                  <a:ea typeface="DengXian" panose="02010600030101010101" pitchFamily="2" charset="-122"/>
                  <a:cs typeface="Arial" panose="020B0604020202020204" pitchFamily="34" charset="0"/>
                </a:endParaRPr>
              </a:p>
            </p:txBody>
          </p:sp>
        </mc:Choice>
        <mc:Fallback xmlns="">
          <p:sp>
            <p:nvSpPr>
              <p:cNvPr id="3" name="内容占位符 2">
                <a:extLst>
                  <a:ext uri="{FF2B5EF4-FFF2-40B4-BE49-F238E27FC236}">
                    <a16:creationId xmlns:a16="http://schemas.microsoft.com/office/drawing/2014/main" id="{43B4E8D9-F101-4D0D-8104-DC6A37D55756}"/>
                  </a:ext>
                </a:extLst>
              </p:cNvPr>
              <p:cNvSpPr>
                <a:spLocks noGrp="1" noRot="1" noChangeAspect="1" noMove="1" noResize="1" noEditPoints="1" noAdjustHandles="1" noChangeArrowheads="1" noChangeShapeType="1" noTextEdit="1"/>
              </p:cNvSpPr>
              <p:nvPr>
                <p:ph idx="1"/>
              </p:nvPr>
            </p:nvSpPr>
            <p:spPr>
              <a:xfrm>
                <a:off x="838200" y="1330960"/>
                <a:ext cx="11242040" cy="5293360"/>
              </a:xfrm>
              <a:blipFill>
                <a:blip r:embed="rId2"/>
                <a:stretch>
                  <a:fillRect l="-976"/>
                </a:stretch>
              </a:blipFill>
            </p:spPr>
            <p:txBody>
              <a:bodyPr/>
              <a:lstStyle/>
              <a:p>
                <a:r>
                  <a:rPr lang="en-US">
                    <a:noFill/>
                  </a:rPr>
                  <a:t> </a:t>
                </a:r>
              </a:p>
            </p:txBody>
          </p:sp>
        </mc:Fallback>
      </mc:AlternateContent>
      <p:sp>
        <p:nvSpPr>
          <p:cNvPr id="5" name="矩形 4">
            <a:extLst>
              <a:ext uri="{FF2B5EF4-FFF2-40B4-BE49-F238E27FC236}">
                <a16:creationId xmlns:a16="http://schemas.microsoft.com/office/drawing/2014/main" id="{55E4A895-3CE8-44FE-9A9D-2773240CBFCF}"/>
              </a:ext>
            </a:extLst>
          </p:cNvPr>
          <p:cNvSpPr/>
          <p:nvPr/>
        </p:nvSpPr>
        <p:spPr>
          <a:xfrm>
            <a:off x="1560341" y="6624320"/>
            <a:ext cx="2234907" cy="246221"/>
          </a:xfrm>
          <a:prstGeom prst="rect">
            <a:avLst/>
          </a:prstGeom>
        </p:spPr>
        <p:txBody>
          <a:bodyPr wrap="none">
            <a:spAutoFit/>
          </a:bodyPr>
          <a:lstStyle/>
          <a:p>
            <a:r>
              <a:rPr lang="en-US" sz="1000" dirty="0">
                <a:hlinkClick r:id="rId3">
                  <a:extLst>
                    <a:ext uri="{A12FA001-AC4F-418D-AE19-62706E023703}">
                      <ahyp:hlinkClr xmlns:ahyp="http://schemas.microsoft.com/office/drawing/2018/hyperlinkcolor" val="tx"/>
                    </a:ext>
                  </a:extLst>
                </a:hlinkClick>
              </a:rPr>
              <a:t>https://en.wikipedia.org/wiki/Denmark</a:t>
            </a:r>
            <a:endParaRPr lang="en-US" sz="1000" dirty="0"/>
          </a:p>
        </p:txBody>
      </p:sp>
      <p:pic>
        <p:nvPicPr>
          <p:cNvPr id="7" name="图片 6">
            <a:extLst>
              <a:ext uri="{FF2B5EF4-FFF2-40B4-BE49-F238E27FC236}">
                <a16:creationId xmlns:a16="http://schemas.microsoft.com/office/drawing/2014/main" id="{FF037D30-B71E-4D8C-A67D-FA4FBD7A7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08123"/>
            <a:ext cx="1217018" cy="920877"/>
          </a:xfrm>
          <a:prstGeom prst="rect">
            <a:avLst/>
          </a:prstGeom>
        </p:spPr>
      </p:pic>
      <p:sp>
        <p:nvSpPr>
          <p:cNvPr id="8" name="矩形 7">
            <a:extLst>
              <a:ext uri="{FF2B5EF4-FFF2-40B4-BE49-F238E27FC236}">
                <a16:creationId xmlns:a16="http://schemas.microsoft.com/office/drawing/2014/main" id="{82B3EAD5-C485-414C-88B3-15C1F9BA222F}"/>
              </a:ext>
            </a:extLst>
          </p:cNvPr>
          <p:cNvSpPr/>
          <p:nvPr/>
        </p:nvSpPr>
        <p:spPr>
          <a:xfrm>
            <a:off x="7786608" y="6624320"/>
            <a:ext cx="3179075" cy="246221"/>
          </a:xfrm>
          <a:prstGeom prst="rect">
            <a:avLst/>
          </a:prstGeom>
        </p:spPr>
        <p:txBody>
          <a:bodyPr wrap="none">
            <a:spAutoFit/>
          </a:bodyPr>
          <a:lstStyle/>
          <a:p>
            <a:r>
              <a:rPr lang="en-US" sz="1000" dirty="0">
                <a:hlinkClick r:id="rId5">
                  <a:extLst>
                    <a:ext uri="{A12FA001-AC4F-418D-AE19-62706E023703}">
                      <ahyp:hlinkClr xmlns:ahyp="http://schemas.microsoft.com/office/drawing/2018/hyperlinkcolor" val="tx"/>
                    </a:ext>
                  </a:extLst>
                </a:hlinkClick>
              </a:rPr>
              <a:t>https://en.wikipedia.org/wiki/Flag_of_the_United_States</a:t>
            </a:r>
            <a:endParaRPr lang="en-US" sz="1000" dirty="0"/>
          </a:p>
        </p:txBody>
      </p:sp>
      <p:pic>
        <p:nvPicPr>
          <p:cNvPr id="10" name="图片 9">
            <a:extLst>
              <a:ext uri="{FF2B5EF4-FFF2-40B4-BE49-F238E27FC236}">
                <a16:creationId xmlns:a16="http://schemas.microsoft.com/office/drawing/2014/main" id="{8C048A8D-21F4-47D0-B537-F9B2828C0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9220" y="4949063"/>
            <a:ext cx="1537567" cy="809625"/>
          </a:xfrm>
          <a:prstGeom prst="rect">
            <a:avLst/>
          </a:prstGeom>
        </p:spPr>
      </p:pic>
    </p:spTree>
    <p:extLst>
      <p:ext uri="{BB962C8B-B14F-4D97-AF65-F5344CB8AC3E}">
        <p14:creationId xmlns:p14="http://schemas.microsoft.com/office/powerpoint/2010/main" val="157919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94F4E-62DC-4BCE-808D-CA2C736805A2}"/>
              </a:ext>
            </a:extLst>
          </p:cNvPr>
          <p:cNvSpPr>
            <a:spLocks noGrp="1"/>
          </p:cNvSpPr>
          <p:nvPr>
            <p:ph type="title"/>
          </p:nvPr>
        </p:nvSpPr>
        <p:spPr/>
        <p:txBody>
          <a:bodyPr/>
          <a:lstStyle/>
          <a:p>
            <a:r>
              <a:rPr lang="en-US" dirty="0"/>
              <a:t>Interpretation and </a:t>
            </a:r>
            <a:r>
              <a:rPr lang="en-US" dirty="0">
                <a:solidFill>
                  <a:srgbClr val="FF0000"/>
                </a:solidFill>
              </a:rPr>
              <a:t>conclusion</a:t>
            </a:r>
          </a:p>
        </p:txBody>
      </p:sp>
      <p:pic>
        <p:nvPicPr>
          <p:cNvPr id="7" name="图片 6" descr="图片包含 戴着, 涂画&#10;&#10;描述已自动生成">
            <a:extLst>
              <a:ext uri="{FF2B5EF4-FFF2-40B4-BE49-F238E27FC236}">
                <a16:creationId xmlns:a16="http://schemas.microsoft.com/office/drawing/2014/main" id="{AB20E398-8B19-4D7E-BB6B-533FA232C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640" y="1883728"/>
            <a:ext cx="6522720" cy="3669030"/>
          </a:xfrm>
          <a:prstGeom prst="rect">
            <a:avLst/>
          </a:prstGeom>
        </p:spPr>
      </p:pic>
      <p:sp>
        <p:nvSpPr>
          <p:cNvPr id="9" name="矩形 8">
            <a:extLst>
              <a:ext uri="{FF2B5EF4-FFF2-40B4-BE49-F238E27FC236}">
                <a16:creationId xmlns:a16="http://schemas.microsoft.com/office/drawing/2014/main" id="{10568B10-DE60-4734-9147-C31A3B4749B0}"/>
              </a:ext>
            </a:extLst>
          </p:cNvPr>
          <p:cNvSpPr/>
          <p:nvPr/>
        </p:nvSpPr>
        <p:spPr>
          <a:xfrm>
            <a:off x="2194560" y="6492875"/>
            <a:ext cx="7802880" cy="246221"/>
          </a:xfrm>
          <a:prstGeom prst="rect">
            <a:avLst/>
          </a:prstGeom>
        </p:spPr>
        <p:txBody>
          <a:bodyPr wrap="square">
            <a:spAutoFit/>
          </a:bodyPr>
          <a:lstStyle/>
          <a:p>
            <a:pPr algn="ctr"/>
            <a:r>
              <a:rPr lang="en-US" sz="1000" dirty="0"/>
              <a:t>https://theimpactnews.com/items-we-barely-use/retired-columnists/retro-rewatch/2018/09/13/first-rule-you-dont-talk-about-it/</a:t>
            </a:r>
          </a:p>
        </p:txBody>
      </p:sp>
    </p:spTree>
    <p:extLst>
      <p:ext uri="{BB962C8B-B14F-4D97-AF65-F5344CB8AC3E}">
        <p14:creationId xmlns:p14="http://schemas.microsoft.com/office/powerpoint/2010/main" val="3924330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10DCC-7263-487C-BE17-084B21D006C3}"/>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BC789668-1117-4D7A-8E38-46E8A74BFBCF}"/>
              </a:ext>
            </a:extLst>
          </p:cNvPr>
          <p:cNvSpPr>
            <a:spLocks noGrp="1"/>
          </p:cNvSpPr>
          <p:nvPr>
            <p:ph idx="1"/>
          </p:nvPr>
        </p:nvSpPr>
        <p:spPr/>
        <p:txBody>
          <a:bodyPr/>
          <a:lstStyle/>
          <a:p>
            <a:endParaRPr lang="en-US"/>
          </a:p>
        </p:txBody>
      </p:sp>
      <p:pic>
        <p:nvPicPr>
          <p:cNvPr id="4" name="图片 3" descr="图片包含 人员, 户外, 地面, 建筑物&#10;&#10;描述已自动生成">
            <a:extLst>
              <a:ext uri="{FF2B5EF4-FFF2-40B4-BE49-F238E27FC236}">
                <a16:creationId xmlns:a16="http://schemas.microsoft.com/office/drawing/2014/main" id="{47F65EC2-9BED-49D1-BC03-3BD960AC5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5376426F-D208-44FD-AFDE-43849645E235}"/>
              </a:ext>
            </a:extLst>
          </p:cNvPr>
          <p:cNvSpPr/>
          <p:nvPr/>
        </p:nvSpPr>
        <p:spPr>
          <a:xfrm>
            <a:off x="4684395" y="6611779"/>
            <a:ext cx="2823209" cy="246221"/>
          </a:xfrm>
          <a:prstGeom prst="rect">
            <a:avLst/>
          </a:prstGeom>
        </p:spPr>
        <p:txBody>
          <a:bodyPr wrap="none">
            <a:spAutoFit/>
          </a:bodyPr>
          <a:lstStyle/>
          <a:p>
            <a:r>
              <a:rPr lang="en-US" sz="1000" dirty="0">
                <a:solidFill>
                  <a:schemeClr val="bg1"/>
                </a:solidFill>
              </a:rPr>
              <a:t>https://www.youtube.com/watch?v=-DscO3FSoP0</a:t>
            </a:r>
          </a:p>
        </p:txBody>
      </p:sp>
    </p:spTree>
    <p:extLst>
      <p:ext uri="{BB962C8B-B14F-4D97-AF65-F5344CB8AC3E}">
        <p14:creationId xmlns:p14="http://schemas.microsoft.com/office/powerpoint/2010/main" val="323699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09781F-A623-44E4-A854-BA4B7000EE1C}"/>
              </a:ext>
            </a:extLst>
          </p:cNvPr>
          <p:cNvSpPr>
            <a:spLocks noGrp="1"/>
          </p:cNvSpPr>
          <p:nvPr>
            <p:ph type="title"/>
          </p:nvPr>
        </p:nvSpPr>
        <p:spPr/>
        <p:txBody>
          <a:bodyPr/>
          <a:lstStyle/>
          <a:p>
            <a:r>
              <a:rPr lang="en-US" dirty="0"/>
              <a:t>Variables and predictions</a:t>
            </a:r>
          </a:p>
        </p:txBody>
      </p:sp>
      <p:sp>
        <p:nvSpPr>
          <p:cNvPr id="3" name="内容占位符 2">
            <a:extLst>
              <a:ext uri="{FF2B5EF4-FFF2-40B4-BE49-F238E27FC236}">
                <a16:creationId xmlns:a16="http://schemas.microsoft.com/office/drawing/2014/main" id="{4784B7C9-99BA-473A-8356-89510EF94E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0087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FF3D2-08EB-43F9-9FB7-D52627D5AAB7}"/>
              </a:ext>
            </a:extLst>
          </p:cNvPr>
          <p:cNvSpPr>
            <a:spLocks noGrp="1"/>
          </p:cNvSpPr>
          <p:nvPr>
            <p:ph type="title"/>
          </p:nvPr>
        </p:nvSpPr>
        <p:spPr/>
        <p:txBody>
          <a:bodyPr/>
          <a:lstStyle/>
          <a:p>
            <a:endParaRPr lang="en-US" dirty="0"/>
          </a:p>
        </p:txBody>
      </p:sp>
      <p:sp>
        <p:nvSpPr>
          <p:cNvPr id="3" name="内容占位符 2">
            <a:extLst>
              <a:ext uri="{FF2B5EF4-FFF2-40B4-BE49-F238E27FC236}">
                <a16:creationId xmlns:a16="http://schemas.microsoft.com/office/drawing/2014/main" id="{3C6DF164-38AC-4B03-A384-56A46E7487A7}"/>
              </a:ext>
            </a:extLst>
          </p:cNvPr>
          <p:cNvSpPr>
            <a:spLocks noGrp="1"/>
          </p:cNvSpPr>
          <p:nvPr>
            <p:ph idx="1"/>
          </p:nvPr>
        </p:nvSpPr>
        <p:spPr>
          <a:xfrm>
            <a:off x="838200" y="1825625"/>
            <a:ext cx="6913880" cy="4351338"/>
          </a:xfrm>
        </p:spPr>
        <p:txBody>
          <a:bodyPr/>
          <a:lstStyle/>
          <a:p>
            <a:r>
              <a:rPr lang="en-US" dirty="0"/>
              <a:t>Clinical depression, substance abuse and severe physical disease or infirmity are major causes of committing suicides (WHO).</a:t>
            </a:r>
          </a:p>
          <a:p>
            <a:r>
              <a:rPr lang="en-US" dirty="0"/>
              <a:t>Prevention, diagnosis, and treatment on committing suicides</a:t>
            </a:r>
          </a:p>
          <a:p>
            <a:r>
              <a:rPr lang="en-US" dirty="0"/>
              <a:t>Restriction of access to common methods of suicide</a:t>
            </a:r>
          </a:p>
        </p:txBody>
      </p:sp>
      <p:sp>
        <p:nvSpPr>
          <p:cNvPr id="4" name="文本框 3">
            <a:extLst>
              <a:ext uri="{FF2B5EF4-FFF2-40B4-BE49-F238E27FC236}">
                <a16:creationId xmlns:a16="http://schemas.microsoft.com/office/drawing/2014/main" id="{75DE04BA-9A11-424E-8FD6-AE0E18990A0B}"/>
              </a:ext>
            </a:extLst>
          </p:cNvPr>
          <p:cNvSpPr txBox="1"/>
          <p:nvPr/>
        </p:nvSpPr>
        <p:spPr>
          <a:xfrm>
            <a:off x="1085850" y="3048000"/>
            <a:ext cx="1695450" cy="514350"/>
          </a:xfrm>
          <a:prstGeom prst="rect">
            <a:avLst/>
          </a:prstGeom>
          <a:noFill/>
          <a:ln w="57150">
            <a:solidFill>
              <a:srgbClr val="FF0000"/>
            </a:solidFill>
          </a:ln>
        </p:spPr>
        <p:txBody>
          <a:bodyPr wrap="square" rtlCol="0">
            <a:spAutoFit/>
          </a:bodyPr>
          <a:lstStyle/>
          <a:p>
            <a:endParaRPr lang="en-US" dirty="0"/>
          </a:p>
        </p:txBody>
      </p:sp>
      <p:sp>
        <p:nvSpPr>
          <p:cNvPr id="5" name="矩形 4">
            <a:extLst>
              <a:ext uri="{FF2B5EF4-FFF2-40B4-BE49-F238E27FC236}">
                <a16:creationId xmlns:a16="http://schemas.microsoft.com/office/drawing/2014/main" id="{4736439A-07B2-4A0F-A2C9-3985098C01FD}"/>
              </a:ext>
            </a:extLst>
          </p:cNvPr>
          <p:cNvSpPr/>
          <p:nvPr/>
        </p:nvSpPr>
        <p:spPr>
          <a:xfrm>
            <a:off x="4758935" y="6611779"/>
            <a:ext cx="2674130" cy="246221"/>
          </a:xfrm>
          <a:prstGeom prst="rect">
            <a:avLst/>
          </a:prstGeom>
        </p:spPr>
        <p:txBody>
          <a:bodyPr wrap="none">
            <a:spAutoFit/>
          </a:bodyPr>
          <a:lstStyle/>
          <a:p>
            <a:r>
              <a:rPr lang="en-US" sz="1000" dirty="0">
                <a:hlinkClick r:id="rId2">
                  <a:extLst>
                    <a:ext uri="{A12FA001-AC4F-418D-AE19-62706E023703}">
                      <ahyp:hlinkClr xmlns:ahyp="http://schemas.microsoft.com/office/drawing/2018/hyperlinkcolor" val="tx"/>
                    </a:ext>
                  </a:extLst>
                </a:hlinkClick>
              </a:rPr>
              <a:t>https://projectteachny.org/prevention-science/</a:t>
            </a:r>
            <a:endParaRPr lang="en-US" sz="1000" dirty="0"/>
          </a:p>
        </p:txBody>
      </p:sp>
      <p:pic>
        <p:nvPicPr>
          <p:cNvPr id="7" name="图片 6" descr="图片包含 文字, 书籍&#10;&#10;描述已自动生成">
            <a:extLst>
              <a:ext uri="{FF2B5EF4-FFF2-40B4-BE49-F238E27FC236}">
                <a16:creationId xmlns:a16="http://schemas.microsoft.com/office/drawing/2014/main" id="{A0DD24E9-1139-46F6-8DF5-D63334E18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5959" y="1493837"/>
            <a:ext cx="3227841" cy="3870325"/>
          </a:xfrm>
          <a:prstGeom prst="rect">
            <a:avLst/>
          </a:prstGeom>
        </p:spPr>
      </p:pic>
    </p:spTree>
    <p:extLst>
      <p:ext uri="{BB962C8B-B14F-4D97-AF65-F5344CB8AC3E}">
        <p14:creationId xmlns:p14="http://schemas.microsoft.com/office/powerpoint/2010/main" val="255644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3EA49-E3F4-475F-B0C1-85952080217F}"/>
              </a:ext>
            </a:extLst>
          </p:cNvPr>
          <p:cNvSpPr>
            <a:spLocks noGrp="1"/>
          </p:cNvSpPr>
          <p:nvPr>
            <p:ph type="title"/>
          </p:nvPr>
        </p:nvSpPr>
        <p:spPr/>
        <p:txBody>
          <a:bodyPr/>
          <a:lstStyle/>
          <a:p>
            <a:endParaRPr lang="en-US"/>
          </a:p>
        </p:txBody>
      </p:sp>
      <p:pic>
        <p:nvPicPr>
          <p:cNvPr id="4" name="图片 3">
            <a:extLst>
              <a:ext uri="{FF2B5EF4-FFF2-40B4-BE49-F238E27FC236}">
                <a16:creationId xmlns:a16="http://schemas.microsoft.com/office/drawing/2014/main" id="{28A5167A-0899-4662-84B5-3D7DF92F1A24}"/>
              </a:ext>
            </a:extLst>
          </p:cNvPr>
          <p:cNvPicPr/>
          <p:nvPr/>
        </p:nvPicPr>
        <p:blipFill>
          <a:blip r:embed="rId2"/>
          <a:stretch>
            <a:fillRect/>
          </a:stretch>
        </p:blipFill>
        <p:spPr>
          <a:xfrm>
            <a:off x="695325" y="-580390"/>
            <a:ext cx="10801350" cy="7245350"/>
          </a:xfrm>
          <a:prstGeom prst="rect">
            <a:avLst/>
          </a:prstGeom>
        </p:spPr>
      </p:pic>
      <p:sp>
        <p:nvSpPr>
          <p:cNvPr id="3" name="内容占位符 2">
            <a:extLst>
              <a:ext uri="{FF2B5EF4-FFF2-40B4-BE49-F238E27FC236}">
                <a16:creationId xmlns:a16="http://schemas.microsoft.com/office/drawing/2014/main" id="{CC10EF3C-89F3-42C5-8AA7-59B0B45802F8}"/>
              </a:ext>
            </a:extLst>
          </p:cNvPr>
          <p:cNvSpPr>
            <a:spLocks noGrp="1"/>
          </p:cNvSpPr>
          <p:nvPr>
            <p:ph idx="1"/>
          </p:nvPr>
        </p:nvSpPr>
        <p:spPr>
          <a:xfrm>
            <a:off x="1463040" y="365125"/>
            <a:ext cx="8636000" cy="4351338"/>
          </a:xfrm>
        </p:spPr>
        <p:txBody>
          <a:bodyPr/>
          <a:lstStyle/>
          <a:p>
            <a:r>
              <a:rPr lang="en-US" dirty="0"/>
              <a:t>15-24 years old: school-based interventions </a:t>
            </a:r>
          </a:p>
          <a:p>
            <a:r>
              <a:rPr lang="en-US" dirty="0"/>
              <a:t>35 to 54 years old: adequate treatment of depression, alcohol and substance abuse </a:t>
            </a:r>
          </a:p>
          <a:p>
            <a:r>
              <a:rPr lang="en-US" dirty="0"/>
              <a:t>75+ years old: community-based care, identification and treatment of late-life depression (WHO)</a:t>
            </a:r>
          </a:p>
          <a:p>
            <a:endParaRPr lang="en-US" dirty="0"/>
          </a:p>
        </p:txBody>
      </p:sp>
    </p:spTree>
    <p:extLst>
      <p:ext uri="{BB962C8B-B14F-4D97-AF65-F5344CB8AC3E}">
        <p14:creationId xmlns:p14="http://schemas.microsoft.com/office/powerpoint/2010/main" val="397995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CDC6B8C-BB82-4EAD-83BB-6C12B64B9934}"/>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Improvement 1</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0795D203-9832-462A-BADE-A33224C2CA37}"/>
              </a:ext>
            </a:extLst>
          </p:cNvPr>
          <p:cNvSpPr>
            <a:spLocks noGrp="1"/>
          </p:cNvSpPr>
          <p:nvPr>
            <p:ph idx="1"/>
          </p:nvPr>
        </p:nvSpPr>
        <p:spPr>
          <a:xfrm>
            <a:off x="4976031" y="963877"/>
            <a:ext cx="6616522" cy="4930246"/>
          </a:xfrm>
        </p:spPr>
        <p:txBody>
          <a:bodyPr anchor="ctr">
            <a:normAutofit/>
          </a:bodyPr>
          <a:lstStyle/>
          <a:p>
            <a:r>
              <a:rPr lang="en-US" dirty="0"/>
              <a:t>Sex, </a:t>
            </a:r>
            <a:r>
              <a:rPr lang="en-US" dirty="0">
                <a:solidFill>
                  <a:srgbClr val="FF0000"/>
                </a:solidFill>
              </a:rPr>
              <a:t>year, log (GDP)</a:t>
            </a:r>
            <a:r>
              <a:rPr lang="en-US" dirty="0"/>
              <a:t>, country, country*year</a:t>
            </a:r>
          </a:p>
          <a:p>
            <a:r>
              <a:rPr lang="en-US" dirty="0"/>
              <a:t>Gini Coefficient</a:t>
            </a:r>
          </a:p>
          <a:p>
            <a:r>
              <a:rPr lang="en-US" dirty="0"/>
              <a:t>Engel’s Coefficient</a:t>
            </a:r>
          </a:p>
          <a:p>
            <a:r>
              <a:rPr lang="en-US" dirty="0"/>
              <a:t>HDI</a:t>
            </a:r>
          </a:p>
          <a:p>
            <a:r>
              <a:rPr lang="en-US" dirty="0"/>
              <a:t>Applicable to most of the observations</a:t>
            </a:r>
          </a:p>
        </p:txBody>
      </p:sp>
    </p:spTree>
    <p:extLst>
      <p:ext uri="{BB962C8B-B14F-4D97-AF65-F5344CB8AC3E}">
        <p14:creationId xmlns:p14="http://schemas.microsoft.com/office/powerpoint/2010/main" val="347404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135172F-B6DA-4E0C-8E72-93585A8C299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Improvement 2</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5BE41967-341A-4076-A7DA-34A6026F154B}"/>
              </a:ext>
            </a:extLst>
          </p:cNvPr>
          <p:cNvSpPr>
            <a:spLocks noGrp="1"/>
          </p:cNvSpPr>
          <p:nvPr>
            <p:ph idx="1"/>
          </p:nvPr>
        </p:nvSpPr>
        <p:spPr>
          <a:xfrm>
            <a:off x="4976031" y="963877"/>
            <a:ext cx="6894401" cy="4930246"/>
          </a:xfrm>
        </p:spPr>
        <p:txBody>
          <a:bodyPr anchor="ctr">
            <a:normAutofit/>
          </a:bodyPr>
          <a:lstStyle/>
          <a:p>
            <a:r>
              <a:rPr lang="en-US" dirty="0"/>
              <a:t>Residuals are autocorrelated in time</a:t>
            </a:r>
          </a:p>
          <a:p>
            <a:r>
              <a:rPr lang="en-US" dirty="0"/>
              <a:t>Adding more valid numeric predictors</a:t>
            </a:r>
          </a:p>
          <a:p>
            <a:r>
              <a:rPr lang="en-US" dirty="0"/>
              <a:t>Hard to be eliminated from a time series data.</a:t>
            </a:r>
          </a:p>
        </p:txBody>
      </p:sp>
    </p:spTree>
    <p:extLst>
      <p:ext uri="{BB962C8B-B14F-4D97-AF65-F5344CB8AC3E}">
        <p14:creationId xmlns:p14="http://schemas.microsoft.com/office/powerpoint/2010/main" val="162614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F4AFE58-F435-49A4-BE2D-FD72325DEC51}"/>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Improvement 3</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02A201F-C277-4BF1-9800-C1F3ED6AF26B}"/>
              </a:ext>
            </a:extLst>
          </p:cNvPr>
          <p:cNvSpPr>
            <a:spLocks noGrp="1"/>
          </p:cNvSpPr>
          <p:nvPr>
            <p:ph idx="1"/>
          </p:nvPr>
        </p:nvSpPr>
        <p:spPr>
          <a:xfrm>
            <a:off x="4976031" y="963877"/>
            <a:ext cx="6377769" cy="4930246"/>
          </a:xfrm>
        </p:spPr>
        <p:txBody>
          <a:bodyPr anchor="ctr">
            <a:normAutofit/>
          </a:bodyPr>
          <a:lstStyle/>
          <a:p>
            <a:r>
              <a:rPr lang="en-US" dirty="0"/>
              <a:t>Weak relationship between suicide count and regressors including sex, year, and log (GDP).</a:t>
            </a:r>
          </a:p>
          <a:p>
            <a:r>
              <a:rPr lang="en-US" dirty="0"/>
              <a:t>Suicide count is subject to macro-economic trends, sociocultural condition and many other factors that are different across countries.</a:t>
            </a:r>
          </a:p>
          <a:p>
            <a:r>
              <a:rPr lang="en-US" dirty="0"/>
              <a:t>Different countries have different patterns of </a:t>
            </a:r>
            <a:r>
              <a:rPr lang="en-US"/>
              <a:t>suicide count </a:t>
            </a:r>
            <a:r>
              <a:rPr lang="en-US" dirty="0"/>
              <a:t>over years. </a:t>
            </a:r>
          </a:p>
        </p:txBody>
      </p:sp>
      <p:cxnSp>
        <p:nvCxnSpPr>
          <p:cNvPr id="5" name="直接连接符 4">
            <a:extLst>
              <a:ext uri="{FF2B5EF4-FFF2-40B4-BE49-F238E27FC236}">
                <a16:creationId xmlns:a16="http://schemas.microsoft.com/office/drawing/2014/main" id="{0B742C13-AD92-416C-95C7-A367CCB504C7}"/>
              </a:ext>
            </a:extLst>
          </p:cNvPr>
          <p:cNvCxnSpPr/>
          <p:nvPr/>
        </p:nvCxnSpPr>
        <p:spPr>
          <a:xfrm>
            <a:off x="4998720" y="2781300"/>
            <a:ext cx="63550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12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9A45B-B828-42E9-A7FA-10A1D795A0D9}"/>
              </a:ext>
            </a:extLst>
          </p:cNvPr>
          <p:cNvSpPr>
            <a:spLocks noGrp="1"/>
          </p:cNvSpPr>
          <p:nvPr>
            <p:ph type="title"/>
          </p:nvPr>
        </p:nvSpPr>
        <p:spPr/>
        <p:txBody>
          <a:bodyPr/>
          <a:lstStyle/>
          <a:p>
            <a:r>
              <a:rPr lang="en-US" dirty="0"/>
              <a:t>References</a:t>
            </a:r>
          </a:p>
        </p:txBody>
      </p:sp>
      <p:sp>
        <p:nvSpPr>
          <p:cNvPr id="3" name="内容占位符 2">
            <a:extLst>
              <a:ext uri="{FF2B5EF4-FFF2-40B4-BE49-F238E27FC236}">
                <a16:creationId xmlns:a16="http://schemas.microsoft.com/office/drawing/2014/main" id="{171B0399-1F18-4FCC-BF8D-73E91CE63BEC}"/>
              </a:ext>
            </a:extLst>
          </p:cNvPr>
          <p:cNvSpPr>
            <a:spLocks noGrp="1"/>
          </p:cNvSpPr>
          <p:nvPr>
            <p:ph idx="1"/>
          </p:nvPr>
        </p:nvSpPr>
        <p:spPr>
          <a:xfrm>
            <a:off x="838200" y="1390650"/>
            <a:ext cx="10515600" cy="5467349"/>
          </a:xfrm>
        </p:spPr>
        <p:txBody>
          <a:bodyPr>
            <a:normAutofit fontScale="62500" lnSpcReduction="20000"/>
          </a:bodyPr>
          <a:lstStyle/>
          <a:p>
            <a:pPr>
              <a:lnSpc>
                <a:spcPct val="120000"/>
              </a:lnSpc>
            </a:pPr>
            <a:r>
              <a:rPr lang="en-US" dirty="0"/>
              <a:t>Faraway, Julian James. Extending the Linear Model with R: Generalized Linear, Mixed Effects and Nonparametric Regression Models, Second Edition. Vol. Second edition, Chapman and Hall/CRC, 2016.</a:t>
            </a:r>
          </a:p>
          <a:p>
            <a:pPr>
              <a:lnSpc>
                <a:spcPct val="120000"/>
              </a:lnSpc>
            </a:pPr>
            <a:r>
              <a:rPr lang="en-US" dirty="0"/>
              <a:t>Faraway, Julian James. Linear Models with R. Chapman &amp; Hall/CRC, 2015.</a:t>
            </a:r>
          </a:p>
          <a:p>
            <a:pPr>
              <a:lnSpc>
                <a:spcPct val="120000"/>
              </a:lnSpc>
            </a:pPr>
            <a:r>
              <a:rPr lang="en-US" dirty="0" err="1"/>
              <a:t>Fountoulakis</a:t>
            </a:r>
            <a:r>
              <a:rPr lang="en-US" dirty="0"/>
              <a:t>, Konstantinos N., et al. “Relationship of Suicide Rates to Economic Variables in Europe: 2000–2011.” British Journal of Psychiatry, vol. 205, no. 6, 2014, pp. 486–496., doi:10.1192/bjp.bp.114.147454.</a:t>
            </a:r>
          </a:p>
          <a:p>
            <a:pPr>
              <a:lnSpc>
                <a:spcPct val="120000"/>
              </a:lnSpc>
            </a:pPr>
            <a:r>
              <a:rPr lang="en-US" dirty="0"/>
              <a:t>“Poisson Regression for Rates.” </a:t>
            </a:r>
            <a:r>
              <a:rPr lang="en-US" dirty="0" err="1"/>
              <a:t>RPubs</a:t>
            </a:r>
            <a:r>
              <a:rPr lang="en-US" dirty="0"/>
              <a:t>, rpubs.com/</a:t>
            </a:r>
            <a:r>
              <a:rPr lang="en-US" dirty="0" err="1"/>
              <a:t>kaz_yos</a:t>
            </a:r>
            <a:r>
              <a:rPr lang="en-US" dirty="0"/>
              <a:t>/</a:t>
            </a:r>
            <a:r>
              <a:rPr lang="en-US" dirty="0" err="1"/>
              <a:t>poisson</a:t>
            </a:r>
            <a:r>
              <a:rPr lang="en-US" dirty="0"/>
              <a:t>.</a:t>
            </a:r>
          </a:p>
          <a:p>
            <a:pPr>
              <a:lnSpc>
                <a:spcPct val="120000"/>
              </a:lnSpc>
            </a:pPr>
            <a:r>
              <a:rPr lang="en-US" dirty="0"/>
              <a:t>Prabhakaran, </a:t>
            </a:r>
            <a:r>
              <a:rPr lang="en-US" dirty="0" err="1"/>
              <a:t>Selva</a:t>
            </a:r>
            <a:r>
              <a:rPr lang="en-US" dirty="0"/>
              <a:t>. “Time Series Analysis.” r-Statistics.co, r-statistics.co/Time-Series-Analysis-With-R.html.</a:t>
            </a:r>
          </a:p>
          <a:p>
            <a:pPr>
              <a:lnSpc>
                <a:spcPct val="120000"/>
              </a:lnSpc>
            </a:pPr>
            <a:r>
              <a:rPr lang="en-US" dirty="0"/>
              <a:t>“R: Analysis of Deviance for Generalized Linear Model Fits”, stat.ethz.ch/R-manual/R-</a:t>
            </a:r>
            <a:r>
              <a:rPr lang="en-US" dirty="0" err="1"/>
              <a:t>devel</a:t>
            </a:r>
            <a:r>
              <a:rPr lang="en-US" dirty="0"/>
              <a:t>/library/stats/html/anova.glm.html.</a:t>
            </a:r>
          </a:p>
          <a:p>
            <a:pPr>
              <a:lnSpc>
                <a:spcPct val="120000"/>
              </a:lnSpc>
            </a:pPr>
            <a:r>
              <a:rPr lang="en-US" dirty="0"/>
              <a:t>“Residuals in Poisson Regression.” Cross Validated, stats.stackexchange.com/questions/99052/residuals-in-</a:t>
            </a:r>
            <a:r>
              <a:rPr lang="en-US" dirty="0" err="1"/>
              <a:t>poisson</a:t>
            </a:r>
            <a:r>
              <a:rPr lang="en-US" dirty="0"/>
              <a:t>-regression.</a:t>
            </a:r>
          </a:p>
          <a:p>
            <a:pPr>
              <a:lnSpc>
                <a:spcPct val="120000"/>
              </a:lnSpc>
            </a:pPr>
            <a:r>
              <a:rPr lang="en-US" dirty="0"/>
              <a:t>Rusty. (2018, December 01). Suicide Rates Overview 1985 to 2016. Retrieved from https://www.kaggle.com/russellyates88/suicide-rates-overview-1985-to-2016/version/1</a:t>
            </a:r>
          </a:p>
        </p:txBody>
      </p:sp>
    </p:spTree>
    <p:extLst>
      <p:ext uri="{BB962C8B-B14F-4D97-AF65-F5344CB8AC3E}">
        <p14:creationId xmlns:p14="http://schemas.microsoft.com/office/powerpoint/2010/main" val="889865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2F1DB-AF38-4848-843C-3466227991EE}"/>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30E3666C-91B0-4326-BDDD-8D8AC6E52098}"/>
              </a:ext>
            </a:extLst>
          </p:cNvPr>
          <p:cNvSpPr>
            <a:spLocks noGrp="1"/>
          </p:cNvSpPr>
          <p:nvPr>
            <p:ph idx="1"/>
          </p:nvPr>
        </p:nvSpPr>
        <p:spPr>
          <a:xfrm>
            <a:off x="838200" y="1825625"/>
            <a:ext cx="10515600" cy="4667250"/>
          </a:xfrm>
        </p:spPr>
        <p:txBody>
          <a:bodyPr>
            <a:normAutofit fontScale="92500" lnSpcReduction="20000"/>
          </a:bodyPr>
          <a:lstStyle/>
          <a:p>
            <a:pPr>
              <a:lnSpc>
                <a:spcPct val="120000"/>
              </a:lnSpc>
            </a:pPr>
            <a:r>
              <a:rPr lang="en-US" sz="1800" dirty="0"/>
              <a:t>United Nations Development Program. (2018). Human development index (HDI). Retrieved from </a:t>
            </a:r>
            <a:r>
              <a:rPr lang="en-US" sz="1800" dirty="0">
                <a:hlinkClick r:id="rId2">
                  <a:extLst>
                    <a:ext uri="{A12FA001-AC4F-418D-AE19-62706E023703}">
                      <ahyp:hlinkClr xmlns:ahyp="http://schemas.microsoft.com/office/drawing/2018/hyperlinkcolor" val="tx"/>
                    </a:ext>
                  </a:extLst>
                </a:hlinkClick>
              </a:rPr>
              <a:t>http://hdr.undp.org/en/indicators/137506</a:t>
            </a:r>
            <a:endParaRPr lang="en-US" sz="1800" dirty="0"/>
          </a:p>
          <a:p>
            <a:pPr>
              <a:lnSpc>
                <a:spcPct val="120000"/>
              </a:lnSpc>
            </a:pPr>
            <a:r>
              <a:rPr lang="en-US" sz="1800" dirty="0" err="1"/>
              <a:t>Värnik</a:t>
            </a:r>
            <a:r>
              <a:rPr lang="en-US" sz="1800" dirty="0"/>
              <a:t>, P (March 2012). "Suicide in the world". International Journal of Environmental Research and Public Health. 9 (3): 760–71. doi:10.3390/ijerph9030760. PMC 3367275. PMID 22690161.</a:t>
            </a:r>
          </a:p>
          <a:p>
            <a:pPr>
              <a:lnSpc>
                <a:spcPct val="120000"/>
              </a:lnSpc>
            </a:pPr>
            <a:r>
              <a:rPr lang="en-US" sz="1800" dirty="0"/>
              <a:t>World Bank. (2018). World development indicators: GDP (current US$) by country:1985 to 2016. Retrieved from http://databank.worldbank.org/data/source/world-development-indicators#</a:t>
            </a:r>
          </a:p>
          <a:p>
            <a:pPr>
              <a:lnSpc>
                <a:spcPct val="120000"/>
              </a:lnSpc>
            </a:pPr>
            <a:r>
              <a:rPr lang="en-US" sz="1800" dirty="0"/>
              <a:t>[</a:t>
            </a:r>
            <a:r>
              <a:rPr lang="en-US" sz="1800" dirty="0" err="1"/>
              <a:t>Szamil</a:t>
            </a:r>
            <a:r>
              <a:rPr lang="en-US" sz="1800" dirty="0"/>
              <a:t>]. (2017). Suicide in the Twenty-First Century [dataset]. Retrieved from </a:t>
            </a:r>
            <a:r>
              <a:rPr lang="en-US" sz="1800" dirty="0">
                <a:hlinkClick r:id="rId3">
                  <a:extLst>
                    <a:ext uri="{A12FA001-AC4F-418D-AE19-62706E023703}">
                      <ahyp:hlinkClr xmlns:ahyp="http://schemas.microsoft.com/office/drawing/2018/hyperlinkcolor" val="tx"/>
                    </a:ext>
                  </a:extLst>
                </a:hlinkClick>
              </a:rPr>
              <a:t>https://www.kaggle.com/szamil/suicide-in-the-twenty-first-century/notebook</a:t>
            </a:r>
            <a:endParaRPr lang="en-US" sz="1800" dirty="0"/>
          </a:p>
          <a:p>
            <a:pPr>
              <a:lnSpc>
                <a:spcPct val="120000"/>
              </a:lnSpc>
            </a:pPr>
            <a:r>
              <a:rPr lang="en-US" sz="1800" dirty="0"/>
              <a:t>WHO (2002). "Self-directed violence" (PDF). www.who.int.</a:t>
            </a:r>
          </a:p>
          <a:p>
            <a:pPr>
              <a:lnSpc>
                <a:spcPct val="120000"/>
              </a:lnSpc>
            </a:pPr>
            <a:r>
              <a:rPr lang="en-US" sz="1800" dirty="0"/>
              <a:t>World Health Organization. (2018). Suicide prevention. Retrieved from </a:t>
            </a:r>
          </a:p>
          <a:p>
            <a:pPr>
              <a:lnSpc>
                <a:spcPct val="120000"/>
              </a:lnSpc>
            </a:pPr>
            <a:r>
              <a:rPr lang="en-US" sz="1800" dirty="0">
                <a:hlinkClick r:id="rId4">
                  <a:extLst>
                    <a:ext uri="{A12FA001-AC4F-418D-AE19-62706E023703}">
                      <ahyp:hlinkClr xmlns:ahyp="http://schemas.microsoft.com/office/drawing/2018/hyperlinkcolor" val="tx"/>
                    </a:ext>
                  </a:extLst>
                </a:hlinkClick>
              </a:rPr>
              <a:t>http://www.who.int/mental_health/suicide-prevention/en/</a:t>
            </a:r>
            <a:endParaRPr lang="en-US" sz="1800" dirty="0"/>
          </a:p>
          <a:p>
            <a:pPr>
              <a:lnSpc>
                <a:spcPct val="120000"/>
              </a:lnSpc>
            </a:pPr>
            <a:r>
              <a:rPr lang="en-US" sz="1800" dirty="0"/>
              <a:t>“6.1 - Introduction to Generalized Linear Models.” 6.1 - Introduction to Generalized Linear Models | STAT 504, newonlinecourses.science.psu.edu/stat504/node/216/.</a:t>
            </a:r>
          </a:p>
        </p:txBody>
      </p:sp>
    </p:spTree>
    <p:extLst>
      <p:ext uri="{BB962C8B-B14F-4D97-AF65-F5344CB8AC3E}">
        <p14:creationId xmlns:p14="http://schemas.microsoft.com/office/powerpoint/2010/main" val="4567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D3DCA6E-ECBE-4C7A-A272-929303D0759F}"/>
              </a:ext>
            </a:extLst>
          </p:cNvPr>
          <p:cNvSpPr>
            <a:spLocks noGrp="1"/>
          </p:cNvSpPr>
          <p:nvPr>
            <p:ph type="title"/>
          </p:nvPr>
        </p:nvSpPr>
        <p:spPr>
          <a:xfrm>
            <a:off x="3043403" y="16372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Q &amp; A</a:t>
            </a:r>
          </a:p>
        </p:txBody>
      </p:sp>
      <p:sp>
        <p:nvSpPr>
          <p:cNvPr id="3" name="内容占位符 2">
            <a:extLst>
              <a:ext uri="{FF2B5EF4-FFF2-40B4-BE49-F238E27FC236}">
                <a16:creationId xmlns:a16="http://schemas.microsoft.com/office/drawing/2014/main" id="{20DF0C62-7CB5-4CC4-9271-8F015BF21E21}"/>
              </a:ext>
            </a:extLst>
          </p:cNvPr>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kern="1200" dirty="0">
                <a:solidFill>
                  <a:srgbClr val="FFFFFF"/>
                </a:solidFill>
                <a:latin typeface="+mn-lt"/>
                <a:ea typeface="+mn-ea"/>
                <a:cs typeface="+mn-cs"/>
              </a:rPr>
              <a:t>Thank</a:t>
            </a:r>
            <a:r>
              <a:rPr lang="en-US" sz="2400" kern="1200" dirty="0">
                <a:solidFill>
                  <a:srgbClr val="FFFFFF"/>
                </a:solidFill>
                <a:latin typeface="+mn-lt"/>
                <a:ea typeface="+mn-ea"/>
                <a:cs typeface="+mn-cs"/>
              </a:rPr>
              <a:t> you.</a:t>
            </a:r>
          </a:p>
        </p:txBody>
      </p:sp>
    </p:spTree>
    <p:extLst>
      <p:ext uri="{BB962C8B-B14F-4D97-AF65-F5344CB8AC3E}">
        <p14:creationId xmlns:p14="http://schemas.microsoft.com/office/powerpoint/2010/main" val="122152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67C74-6457-44B4-9952-AE908B7B3BF2}"/>
              </a:ext>
            </a:extLst>
          </p:cNvPr>
          <p:cNvSpPr>
            <a:spLocks noGrp="1"/>
          </p:cNvSpPr>
          <p:nvPr>
            <p:ph type="title"/>
          </p:nvPr>
        </p:nvSpPr>
        <p:spPr/>
        <p:txBody>
          <a:bodyPr/>
          <a:lstStyle/>
          <a:p>
            <a:r>
              <a:rPr lang="en-US" dirty="0">
                <a:solidFill>
                  <a:srgbClr val="FF0000"/>
                </a:solidFill>
              </a:rPr>
              <a:t>Variables</a:t>
            </a:r>
            <a:r>
              <a:rPr lang="en-US" dirty="0"/>
              <a:t> and predictions</a:t>
            </a:r>
          </a:p>
        </p:txBody>
      </p:sp>
      <p:sp>
        <p:nvSpPr>
          <p:cNvPr id="3" name="内容占位符 2">
            <a:extLst>
              <a:ext uri="{FF2B5EF4-FFF2-40B4-BE49-F238E27FC236}">
                <a16:creationId xmlns:a16="http://schemas.microsoft.com/office/drawing/2014/main" id="{ABC40C8C-2E10-477F-B47C-7D4DFC84DE75}"/>
              </a:ext>
            </a:extLst>
          </p:cNvPr>
          <p:cNvSpPr>
            <a:spLocks noGrp="1"/>
          </p:cNvSpPr>
          <p:nvPr>
            <p:ph idx="1"/>
          </p:nvPr>
        </p:nvSpPr>
        <p:spPr/>
        <p:txBody>
          <a:bodyPr/>
          <a:lstStyle/>
          <a:p>
            <a:r>
              <a:rPr lang="en-US" dirty="0"/>
              <a:t>Suicide Rates Overview 1985 to 2016 from the World Health Organization (WHO, 2018).</a:t>
            </a:r>
          </a:p>
          <a:p>
            <a:r>
              <a:rPr lang="en-US" dirty="0"/>
              <a:t>Obtained from Kaggle (Rusty 2018, December 01). </a:t>
            </a:r>
          </a:p>
          <a:p>
            <a:r>
              <a:rPr lang="en-US" dirty="0"/>
              <a:t>The data compares socio-economic information with suicide rates by year and country.</a:t>
            </a:r>
          </a:p>
        </p:txBody>
      </p:sp>
    </p:spTree>
    <p:extLst>
      <p:ext uri="{BB962C8B-B14F-4D97-AF65-F5344CB8AC3E}">
        <p14:creationId xmlns:p14="http://schemas.microsoft.com/office/powerpoint/2010/main" val="3023335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B063BD0-C1E9-477A-9C40-3F1DE9C8ABC2}"/>
              </a:ext>
            </a:extLst>
          </p:cNvPr>
          <p:cNvSpPr>
            <a:spLocks noGrp="1"/>
          </p:cNvSpPr>
          <p:nvPr>
            <p:ph idx="1"/>
          </p:nvPr>
        </p:nvSpPr>
        <p:spPr/>
        <p:txBody>
          <a:bodyPr/>
          <a:lstStyle/>
          <a:p>
            <a:r>
              <a:rPr lang="en-US" dirty="0"/>
              <a:t>12 variables in the raw data: country, year, sex, age, </a:t>
            </a:r>
            <a:r>
              <a:rPr lang="en-US" dirty="0" err="1"/>
              <a:t>suicide_number</a:t>
            </a:r>
            <a:r>
              <a:rPr lang="en-US" dirty="0"/>
              <a:t>, population, suicides/ 100k pop, county-year, HDI for year, </a:t>
            </a:r>
            <a:r>
              <a:rPr lang="en-US" dirty="0" err="1"/>
              <a:t>gdp_for_year</a:t>
            </a:r>
            <a:r>
              <a:rPr lang="en-US" dirty="0"/>
              <a:t> ($), </a:t>
            </a:r>
            <a:r>
              <a:rPr lang="en-US" dirty="0" err="1"/>
              <a:t>gdp_per_capita</a:t>
            </a:r>
            <a:r>
              <a:rPr lang="en-US" dirty="0"/>
              <a:t> ($), and generation</a:t>
            </a:r>
          </a:p>
          <a:p>
            <a:r>
              <a:rPr lang="en-US" dirty="0"/>
              <a:t>1985-2016</a:t>
            </a:r>
          </a:p>
          <a:p>
            <a:r>
              <a:rPr lang="en-US" dirty="0"/>
              <a:t>15-24 years, 25-34 years, 35-54 years, 55-74 years, and 75+ years</a:t>
            </a:r>
          </a:p>
          <a:p>
            <a:r>
              <a:rPr lang="en-US" dirty="0"/>
              <a:t>“Albania1985”</a:t>
            </a:r>
          </a:p>
          <a:p>
            <a:r>
              <a:rPr lang="en-US" dirty="0"/>
              <a:t>Human Development Index</a:t>
            </a:r>
          </a:p>
          <a:p>
            <a:r>
              <a:rPr lang="en-US" dirty="0"/>
              <a:t>G.I. Generation, Silent, Boomers, Generation X, Millennials, and Generation Z </a:t>
            </a:r>
          </a:p>
        </p:txBody>
      </p:sp>
      <p:sp>
        <p:nvSpPr>
          <p:cNvPr id="4" name="标题 1">
            <a:extLst>
              <a:ext uri="{FF2B5EF4-FFF2-40B4-BE49-F238E27FC236}">
                <a16:creationId xmlns:a16="http://schemas.microsoft.com/office/drawing/2014/main" id="{FAF340C5-69BB-494D-B528-6518B754C130}"/>
              </a:ext>
            </a:extLst>
          </p:cNvPr>
          <p:cNvSpPr>
            <a:spLocks noGrp="1"/>
          </p:cNvSpPr>
          <p:nvPr>
            <p:ph type="title"/>
          </p:nvPr>
        </p:nvSpPr>
        <p:spPr>
          <a:xfrm>
            <a:off x="838200" y="365125"/>
            <a:ext cx="10515600" cy="1325563"/>
          </a:xfrm>
        </p:spPr>
        <p:txBody>
          <a:bodyPr/>
          <a:lstStyle/>
          <a:p>
            <a:r>
              <a:rPr lang="en-US" dirty="0">
                <a:solidFill>
                  <a:srgbClr val="FF0000"/>
                </a:solidFill>
              </a:rPr>
              <a:t>Variables</a:t>
            </a:r>
            <a:r>
              <a:rPr lang="en-US" dirty="0"/>
              <a:t> and predictions</a:t>
            </a:r>
          </a:p>
        </p:txBody>
      </p:sp>
      <p:sp>
        <p:nvSpPr>
          <p:cNvPr id="5" name="文本框 4">
            <a:extLst>
              <a:ext uri="{FF2B5EF4-FFF2-40B4-BE49-F238E27FC236}">
                <a16:creationId xmlns:a16="http://schemas.microsoft.com/office/drawing/2014/main" id="{96388EA2-D39C-44FC-B2C2-D58036D4AF53}"/>
              </a:ext>
            </a:extLst>
          </p:cNvPr>
          <p:cNvSpPr txBox="1"/>
          <p:nvPr/>
        </p:nvSpPr>
        <p:spPr>
          <a:xfrm>
            <a:off x="5767386" y="2181225"/>
            <a:ext cx="1843085" cy="514350"/>
          </a:xfrm>
          <a:prstGeom prst="rect">
            <a:avLst/>
          </a:prstGeom>
          <a:noFill/>
          <a:ln w="57150">
            <a:solidFill>
              <a:srgbClr val="FF0000"/>
            </a:solidFill>
          </a:ln>
        </p:spPr>
        <p:txBody>
          <a:bodyPr wrap="square" rtlCol="0">
            <a:spAutoFit/>
          </a:bodyPr>
          <a:lstStyle/>
          <a:p>
            <a:endParaRPr lang="en-US" dirty="0"/>
          </a:p>
        </p:txBody>
      </p:sp>
      <p:sp>
        <p:nvSpPr>
          <p:cNvPr id="6" name="文本框 5">
            <a:extLst>
              <a:ext uri="{FF2B5EF4-FFF2-40B4-BE49-F238E27FC236}">
                <a16:creationId xmlns:a16="http://schemas.microsoft.com/office/drawing/2014/main" id="{785E5AF4-D557-4828-B7BD-06499EDD78DD}"/>
              </a:ext>
            </a:extLst>
          </p:cNvPr>
          <p:cNvSpPr txBox="1"/>
          <p:nvPr/>
        </p:nvSpPr>
        <p:spPr>
          <a:xfrm>
            <a:off x="2857499" y="2181225"/>
            <a:ext cx="2790825" cy="514350"/>
          </a:xfrm>
          <a:prstGeom prst="rect">
            <a:avLst/>
          </a:prstGeom>
          <a:noFill/>
          <a:ln w="57150">
            <a:solidFill>
              <a:srgbClr val="FF0000"/>
            </a:solidFill>
          </a:ln>
        </p:spPr>
        <p:txBody>
          <a:bodyPr wrap="square" rtlCol="0">
            <a:spAutoFit/>
          </a:bodyPr>
          <a:lstStyle/>
          <a:p>
            <a:endParaRPr lang="en-US" dirty="0"/>
          </a:p>
        </p:txBody>
      </p:sp>
      <p:sp>
        <p:nvSpPr>
          <p:cNvPr id="7" name="文本框 6">
            <a:extLst>
              <a:ext uri="{FF2B5EF4-FFF2-40B4-BE49-F238E27FC236}">
                <a16:creationId xmlns:a16="http://schemas.microsoft.com/office/drawing/2014/main" id="{9F816481-A16C-44CB-9004-7E5F7B70A132}"/>
              </a:ext>
            </a:extLst>
          </p:cNvPr>
          <p:cNvSpPr txBox="1"/>
          <p:nvPr/>
        </p:nvSpPr>
        <p:spPr>
          <a:xfrm>
            <a:off x="7610472" y="2181225"/>
            <a:ext cx="1952627" cy="514350"/>
          </a:xfrm>
          <a:prstGeom prst="rect">
            <a:avLst/>
          </a:prstGeom>
          <a:noFill/>
          <a:ln w="57150">
            <a:solidFill>
              <a:srgbClr val="FF0000"/>
            </a:solidFill>
          </a:ln>
        </p:spPr>
        <p:txBody>
          <a:bodyPr wrap="square" rtlCol="0">
            <a:spAutoFit/>
          </a:bodyPr>
          <a:lstStyle/>
          <a:p>
            <a:endParaRPr lang="en-US" dirty="0"/>
          </a:p>
        </p:txBody>
      </p:sp>
      <p:sp>
        <p:nvSpPr>
          <p:cNvPr id="8" name="文本框 7">
            <a:extLst>
              <a:ext uri="{FF2B5EF4-FFF2-40B4-BE49-F238E27FC236}">
                <a16:creationId xmlns:a16="http://schemas.microsoft.com/office/drawing/2014/main" id="{11BCE912-7978-4EBC-AB3D-BE92E600B45B}"/>
              </a:ext>
            </a:extLst>
          </p:cNvPr>
          <p:cNvSpPr txBox="1"/>
          <p:nvPr/>
        </p:nvSpPr>
        <p:spPr>
          <a:xfrm>
            <a:off x="6481476" y="1811147"/>
            <a:ext cx="762000" cy="514350"/>
          </a:xfrm>
          <a:prstGeom prst="rect">
            <a:avLst/>
          </a:prstGeom>
          <a:noFill/>
          <a:ln w="57150">
            <a:solidFill>
              <a:srgbClr val="FF0000"/>
            </a:solidFill>
          </a:ln>
        </p:spPr>
        <p:txBody>
          <a:bodyPr wrap="square" rtlCol="0">
            <a:spAutoFit/>
          </a:bodyPr>
          <a:lstStyle/>
          <a:p>
            <a:endParaRPr lang="en-US" dirty="0"/>
          </a:p>
        </p:txBody>
      </p:sp>
      <p:sp>
        <p:nvSpPr>
          <p:cNvPr id="9" name="文本框 8">
            <a:extLst>
              <a:ext uri="{FF2B5EF4-FFF2-40B4-BE49-F238E27FC236}">
                <a16:creationId xmlns:a16="http://schemas.microsoft.com/office/drawing/2014/main" id="{18D7743A-AE91-4CE9-A284-C444B974B50F}"/>
              </a:ext>
            </a:extLst>
          </p:cNvPr>
          <p:cNvSpPr txBox="1"/>
          <p:nvPr/>
        </p:nvSpPr>
        <p:spPr>
          <a:xfrm>
            <a:off x="7210425" y="2600325"/>
            <a:ext cx="1695450" cy="514350"/>
          </a:xfrm>
          <a:prstGeom prst="rect">
            <a:avLst/>
          </a:prstGeom>
          <a:noFill/>
          <a:ln w="57150">
            <a:solidFill>
              <a:srgbClr val="FF0000"/>
            </a:solidFill>
          </a:ln>
        </p:spPr>
        <p:txBody>
          <a:bodyPr wrap="square" rtlCol="0">
            <a:spAutoFit/>
          </a:bodyPr>
          <a:lstStyle/>
          <a:p>
            <a:endParaRPr lang="en-US" dirty="0"/>
          </a:p>
        </p:txBody>
      </p:sp>
      <p:sp>
        <p:nvSpPr>
          <p:cNvPr id="11" name="文本框 10">
            <a:extLst>
              <a:ext uri="{FF2B5EF4-FFF2-40B4-BE49-F238E27FC236}">
                <a16:creationId xmlns:a16="http://schemas.microsoft.com/office/drawing/2014/main" id="{425A3635-C81D-4C72-86CD-EB89B835803B}"/>
              </a:ext>
            </a:extLst>
          </p:cNvPr>
          <p:cNvSpPr txBox="1"/>
          <p:nvPr/>
        </p:nvSpPr>
        <p:spPr>
          <a:xfrm>
            <a:off x="7943561" y="1789113"/>
            <a:ext cx="638579" cy="514350"/>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26133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21"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75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21" presetClass="entr" presetSubtype="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75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75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anim calcmode="lin" valueType="num">
                                      <p:cBhvr>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3" end="3"/>
                                            </p:txEl>
                                          </p:spTgt>
                                        </p:tgtEl>
                                        <p:attrNameLst>
                                          <p:attrName>ppt_y</p:attrName>
                                        </p:attrNameLst>
                                      </p:cBhvr>
                                      <p:tavLst>
                                        <p:tav tm="0">
                                          <p:val>
                                            <p:strVal val="#ppt_y-.1"/>
                                          </p:val>
                                        </p:tav>
                                        <p:tav tm="100000">
                                          <p:val>
                                            <p:strVal val="#ppt_y"/>
                                          </p:val>
                                        </p:tav>
                                      </p:tavLst>
                                    </p:anim>
                                  </p:childTnLst>
                                </p:cTn>
                              </p:par>
                              <p:par>
                                <p:cTn id="42" presetID="21" presetClass="entr" presetSubtype="1"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heel(1)">
                                      <p:cBhvr>
                                        <p:cTn id="44" dur="75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anim calcmode="lin" valueType="num">
                                      <p:cBhvr>
                                        <p:cTn id="5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4" end="4"/>
                                            </p:txEl>
                                          </p:spTgt>
                                        </p:tgtEl>
                                        <p:attrNameLst>
                                          <p:attrName>ppt_y</p:attrName>
                                        </p:attrNameLst>
                                      </p:cBhvr>
                                      <p:tavLst>
                                        <p:tav tm="0">
                                          <p:val>
                                            <p:strVal val="#ppt_y-.1"/>
                                          </p:val>
                                        </p:tav>
                                        <p:tav tm="100000">
                                          <p:val>
                                            <p:strVal val="#ppt_y"/>
                                          </p:val>
                                        </p:tav>
                                      </p:tavLst>
                                    </p:anim>
                                  </p:childTnLst>
                                </p:cTn>
                              </p:par>
                              <p:par>
                                <p:cTn id="52" presetID="21" presetClass="entr" presetSubtype="1"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heel(1)">
                                      <p:cBhvr>
                                        <p:cTn id="54" dur="75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anim calcmode="lin" valueType="num">
                                      <p:cBhvr>
                                        <p:cTn id="6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1" dur="500" fill="hold"/>
                                        <p:tgtEl>
                                          <p:spTgt spid="3">
                                            <p:txEl>
                                              <p:pRg st="5" end="5"/>
                                            </p:txEl>
                                          </p:spTgt>
                                        </p:tgtEl>
                                        <p:attrNameLst>
                                          <p:attrName>ppt_y</p:attrName>
                                        </p:attrNameLst>
                                      </p:cBhvr>
                                      <p:tavLst>
                                        <p:tav tm="0">
                                          <p:val>
                                            <p:strVal val="#ppt_y-.1"/>
                                          </p:val>
                                        </p:tav>
                                        <p:tav tm="100000">
                                          <p:val>
                                            <p:strVal val="#ppt_y"/>
                                          </p:val>
                                        </p:tav>
                                      </p:tavLst>
                                    </p:anim>
                                  </p:childTnLst>
                                </p:cTn>
                              </p:par>
                              <p:par>
                                <p:cTn id="62" presetID="21" presetClass="entr" presetSubtype="1"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heel(1)">
                                      <p:cBhvr>
                                        <p:cTn id="64"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AE0CF0A-FA8C-4146-A7AD-791112116750}"/>
              </a:ext>
            </a:extLst>
          </p:cNvPr>
          <p:cNvPicPr>
            <a:picLocks noChangeAspect="1"/>
          </p:cNvPicPr>
          <p:nvPr/>
        </p:nvPicPr>
        <p:blipFill rotWithShape="1">
          <a:blip r:embed="rId2">
            <a:extLst>
              <a:ext uri="{28A0092B-C50C-407E-A947-70E740481C1C}">
                <a14:useLocalDpi xmlns:a14="http://schemas.microsoft.com/office/drawing/2010/main" val="0"/>
              </a:ext>
            </a:extLst>
          </a:blip>
          <a:srcRect t="9712" b="5382"/>
          <a:stretch/>
        </p:blipFill>
        <p:spPr>
          <a:xfrm>
            <a:off x="-1"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标题 1">
            <a:extLst>
              <a:ext uri="{FF2B5EF4-FFF2-40B4-BE49-F238E27FC236}">
                <a16:creationId xmlns:a16="http://schemas.microsoft.com/office/drawing/2014/main" id="{7CFFAE94-529E-417C-981C-8BDDF96EB175}"/>
              </a:ext>
            </a:extLst>
          </p:cNvPr>
          <p:cNvSpPr>
            <a:spLocks noGrp="1"/>
          </p:cNvSpPr>
          <p:nvPr>
            <p:ph type="title"/>
          </p:nvPr>
        </p:nvSpPr>
        <p:spPr>
          <a:xfrm>
            <a:off x="709448" y="1913950"/>
            <a:ext cx="4204137" cy="1342754"/>
          </a:xfrm>
        </p:spPr>
        <p:txBody>
          <a:bodyPr>
            <a:normAutofit/>
          </a:bodyPr>
          <a:lstStyle/>
          <a:p>
            <a:pPr algn="ctr"/>
            <a:r>
              <a:rPr lang="en-US" dirty="0"/>
              <a:t>Variables and predictions</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7235655E-C483-4639-9E2E-4283BAFBE03F}"/>
              </a:ext>
            </a:extLst>
          </p:cNvPr>
          <p:cNvSpPr>
            <a:spLocks noGrp="1"/>
          </p:cNvSpPr>
          <p:nvPr>
            <p:ph idx="1"/>
          </p:nvPr>
        </p:nvSpPr>
        <p:spPr>
          <a:xfrm>
            <a:off x="525516" y="3417573"/>
            <a:ext cx="4593021" cy="2619839"/>
          </a:xfrm>
        </p:spPr>
        <p:txBody>
          <a:bodyPr anchor="ctr">
            <a:normAutofit lnSpcReduction="10000"/>
          </a:bodyPr>
          <a:lstStyle/>
          <a:p>
            <a:r>
              <a:rPr lang="en-US" dirty="0"/>
              <a:t>This paper aims at discovering the </a:t>
            </a:r>
            <a:r>
              <a:rPr lang="en-US"/>
              <a:t>important candidate </a:t>
            </a:r>
            <a:r>
              <a:rPr lang="en-US" dirty="0"/>
              <a:t>variables and measuring their impacts for suicide count in order to make suggestions on suicide prevention in the future. </a:t>
            </a:r>
          </a:p>
        </p:txBody>
      </p:sp>
      <p:sp>
        <p:nvSpPr>
          <p:cNvPr id="4" name="矩形 3">
            <a:extLst>
              <a:ext uri="{FF2B5EF4-FFF2-40B4-BE49-F238E27FC236}">
                <a16:creationId xmlns:a16="http://schemas.microsoft.com/office/drawing/2014/main" id="{322D2901-BDB6-4CB5-89B4-8636D4FC15E2}"/>
              </a:ext>
            </a:extLst>
          </p:cNvPr>
          <p:cNvSpPr/>
          <p:nvPr/>
        </p:nvSpPr>
        <p:spPr>
          <a:xfrm>
            <a:off x="3943350" y="6492875"/>
            <a:ext cx="6096000" cy="246221"/>
          </a:xfrm>
          <a:prstGeom prst="rect">
            <a:avLst/>
          </a:prstGeom>
        </p:spPr>
        <p:txBody>
          <a:bodyPr>
            <a:spAutoFit/>
          </a:bodyPr>
          <a:lstStyle/>
          <a:p>
            <a:pPr>
              <a:spcAft>
                <a:spcPts val="600"/>
              </a:spcAft>
            </a:pPr>
            <a:r>
              <a:rPr lang="en-US" sz="1000">
                <a:hlinkClick r:id="rId3">
                  <a:extLst>
                    <a:ext uri="{A12FA001-AC4F-418D-AE19-62706E023703}">
                      <ahyp:hlinkClr xmlns:ahyp="http://schemas.microsoft.com/office/drawing/2018/hyperlinkcolor" val="tx"/>
                    </a:ext>
                  </a:extLst>
                </a:hlinkClick>
              </a:rPr>
              <a:t>https://www.nsvrc.org/blogs/preventionista/community-level-prevention</a:t>
            </a:r>
            <a:endParaRPr lang="en-US" sz="1000"/>
          </a:p>
        </p:txBody>
      </p:sp>
    </p:spTree>
    <p:extLst>
      <p:ext uri="{BB962C8B-B14F-4D97-AF65-F5344CB8AC3E}">
        <p14:creationId xmlns:p14="http://schemas.microsoft.com/office/powerpoint/2010/main" val="88859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BC2E1-E85C-4B1D-89BF-B0E104ACC493}"/>
              </a:ext>
            </a:extLst>
          </p:cNvPr>
          <p:cNvSpPr>
            <a:spLocks noGrp="1"/>
          </p:cNvSpPr>
          <p:nvPr>
            <p:ph type="title"/>
          </p:nvPr>
        </p:nvSpPr>
        <p:spPr/>
        <p:txBody>
          <a:bodyPr/>
          <a:lstStyle/>
          <a:p>
            <a:r>
              <a:rPr lang="en-US" dirty="0"/>
              <a:t>Literature review</a:t>
            </a:r>
          </a:p>
        </p:txBody>
      </p:sp>
      <p:sp>
        <p:nvSpPr>
          <p:cNvPr id="3" name="内容占位符 2">
            <a:extLst>
              <a:ext uri="{FF2B5EF4-FFF2-40B4-BE49-F238E27FC236}">
                <a16:creationId xmlns:a16="http://schemas.microsoft.com/office/drawing/2014/main" id="{86F56E3A-E449-455E-8572-D8242037BE74}"/>
              </a:ext>
            </a:extLst>
          </p:cNvPr>
          <p:cNvSpPr>
            <a:spLocks noGrp="1"/>
          </p:cNvSpPr>
          <p:nvPr>
            <p:ph idx="1"/>
          </p:nvPr>
        </p:nvSpPr>
        <p:spPr/>
        <p:txBody>
          <a:bodyPr/>
          <a:lstStyle/>
          <a:p>
            <a:r>
              <a:rPr lang="en-US" dirty="0"/>
              <a:t>There is a strong negative correlation between suicide rates and GPD per capita (</a:t>
            </a:r>
            <a:r>
              <a:rPr lang="en-US" dirty="0" err="1"/>
              <a:t>Fountoulakis</a:t>
            </a:r>
            <a:r>
              <a:rPr lang="en-US" dirty="0"/>
              <a:t>, Konstantinos N., et al. ,2014).</a:t>
            </a:r>
          </a:p>
          <a:p>
            <a:r>
              <a:rPr lang="en-US" dirty="0"/>
              <a:t>Males were between 1.7 and 2.1 times more likely to commit suicide than females in 2015 (</a:t>
            </a:r>
            <a:r>
              <a:rPr lang="en-US" dirty="0" err="1"/>
              <a:t>Värnik</a:t>
            </a:r>
            <a:r>
              <a:rPr lang="en-US" dirty="0"/>
              <a:t>, P, March 2012).</a:t>
            </a:r>
          </a:p>
          <a:p>
            <a:r>
              <a:rPr lang="en-US" dirty="0"/>
              <a:t>Suicide rates have increased by 60% globally in the last 45 years (WHO, 2018).</a:t>
            </a:r>
          </a:p>
        </p:txBody>
      </p:sp>
    </p:spTree>
    <p:extLst>
      <p:ext uri="{BB962C8B-B14F-4D97-AF65-F5344CB8AC3E}">
        <p14:creationId xmlns:p14="http://schemas.microsoft.com/office/powerpoint/2010/main" val="286719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A04DC-FB0A-4F3F-9CEE-DA3CA00D6EBD}"/>
              </a:ext>
            </a:extLst>
          </p:cNvPr>
          <p:cNvSpPr>
            <a:spLocks noGrp="1"/>
          </p:cNvSpPr>
          <p:nvPr>
            <p:ph type="title"/>
          </p:nvPr>
        </p:nvSpPr>
        <p:spPr/>
        <p:txBody>
          <a:bodyPr/>
          <a:lstStyle/>
          <a:p>
            <a:r>
              <a:rPr lang="en-US" dirty="0"/>
              <a:t>Variables and </a:t>
            </a:r>
            <a:r>
              <a:rPr lang="en-US" dirty="0">
                <a:solidFill>
                  <a:srgbClr val="FF0000"/>
                </a:solidFill>
              </a:rPr>
              <a:t>predictions</a:t>
            </a:r>
            <a:endParaRPr lang="en-US" dirty="0"/>
          </a:p>
        </p:txBody>
      </p:sp>
      <p:sp>
        <p:nvSpPr>
          <p:cNvPr id="3" name="内容占位符 2">
            <a:extLst>
              <a:ext uri="{FF2B5EF4-FFF2-40B4-BE49-F238E27FC236}">
                <a16:creationId xmlns:a16="http://schemas.microsoft.com/office/drawing/2014/main" id="{7BF67530-CCE7-4799-8D0C-985A6405FC7B}"/>
              </a:ext>
            </a:extLst>
          </p:cNvPr>
          <p:cNvSpPr>
            <a:spLocks noGrp="1"/>
          </p:cNvSpPr>
          <p:nvPr>
            <p:ph idx="1"/>
          </p:nvPr>
        </p:nvSpPr>
        <p:spPr/>
        <p:txBody>
          <a:bodyPr/>
          <a:lstStyle/>
          <a:p>
            <a:r>
              <a:rPr lang="en-US" dirty="0"/>
              <a:t>We predict that higher GDP is associated with lower suicide count. </a:t>
            </a:r>
          </a:p>
          <a:p>
            <a:r>
              <a:rPr lang="en-US" dirty="0"/>
              <a:t>We predict that males will commit suicide of a rate triple that of females. </a:t>
            </a:r>
          </a:p>
          <a:p>
            <a:r>
              <a:rPr lang="en-US" dirty="0"/>
              <a:t>We predict that there is an upward trend for suicide rate over time, meaning that for every additional year, suicide rate increases.</a:t>
            </a:r>
          </a:p>
        </p:txBody>
      </p:sp>
    </p:spTree>
    <p:extLst>
      <p:ext uri="{BB962C8B-B14F-4D97-AF65-F5344CB8AC3E}">
        <p14:creationId xmlns:p14="http://schemas.microsoft.com/office/powerpoint/2010/main" val="338106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2116</Words>
  <Application>Microsoft Office PowerPoint</Application>
  <PresentationFormat>宽屏</PresentationFormat>
  <Paragraphs>196</Paragraphs>
  <Slides>47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DengXian</vt:lpstr>
      <vt:lpstr>Arial</vt:lpstr>
      <vt:lpstr>Calibri</vt:lpstr>
      <vt:lpstr>Calibri Light</vt:lpstr>
      <vt:lpstr>Cambria Math</vt:lpstr>
      <vt:lpstr>Times New Roman</vt:lpstr>
      <vt:lpstr>Office 主题​​</vt:lpstr>
      <vt:lpstr>Who commits suicide?</vt:lpstr>
      <vt:lpstr>Structure</vt:lpstr>
      <vt:lpstr>Statistics about suicide</vt:lpstr>
      <vt:lpstr>Variables and predictions</vt:lpstr>
      <vt:lpstr>Variables and predictions</vt:lpstr>
      <vt:lpstr>Variables and predictions</vt:lpstr>
      <vt:lpstr>Variables and predictions</vt:lpstr>
      <vt:lpstr>Literature review</vt:lpstr>
      <vt:lpstr>Variables and predictions</vt:lpstr>
      <vt:lpstr>Exploring the data</vt:lpstr>
      <vt:lpstr>PowerPoint 演示文稿</vt:lpstr>
      <vt:lpstr>PowerPoint 演示文稿</vt:lpstr>
      <vt:lpstr>PowerPoint 演示文稿</vt:lpstr>
      <vt:lpstr>PowerPoint 演示文稿</vt:lpstr>
      <vt:lpstr>PowerPoint 演示文稿</vt:lpstr>
      <vt:lpstr>Model and assumptions</vt:lpstr>
      <vt:lpstr>Model and assumptions</vt:lpstr>
      <vt:lpstr>GLM for Poisson data</vt:lpstr>
      <vt:lpstr>GLM for Poisson data</vt:lpstr>
      <vt:lpstr>GLM for Poisson data</vt:lpstr>
      <vt:lpstr>GLM for Poisson data</vt:lpstr>
      <vt:lpstr>GLM for Poisson data</vt:lpstr>
      <vt:lpstr>GLM for Poisson data</vt:lpstr>
      <vt:lpstr>GLM for Poisson data</vt:lpstr>
      <vt:lpstr>Variable selection</vt:lpstr>
      <vt:lpstr>Model and assumptions</vt:lpstr>
      <vt:lpstr>Collinearity</vt:lpstr>
      <vt:lpstr>Assumption checking</vt:lpstr>
      <vt:lpstr>Assumption checking</vt:lpstr>
      <vt:lpstr>Assumption checking</vt:lpstr>
      <vt:lpstr>Assumption checking</vt:lpstr>
      <vt:lpstr>Interpretation and conclusion</vt:lpstr>
      <vt:lpstr>Interpretation and conclusion</vt:lpstr>
      <vt:lpstr>Interpretation and conclusion</vt:lpstr>
      <vt:lpstr>Interpretation and conclusion</vt:lpstr>
      <vt:lpstr>Interpretation and conclusion</vt:lpstr>
      <vt:lpstr>Denmark males in 2015, United States females in 2015</vt:lpstr>
      <vt:lpstr>Interpretation and conclusion</vt:lpstr>
      <vt:lpstr>PowerPoint 演示文稿</vt:lpstr>
      <vt:lpstr>PowerPoint 演示文稿</vt:lpstr>
      <vt:lpstr>PowerPoint 演示文稿</vt:lpstr>
      <vt:lpstr>Improvement 1</vt:lpstr>
      <vt:lpstr>Improvement 2</vt:lpstr>
      <vt:lpstr>Improvement 3</vt:lpstr>
      <vt:lpstr>References</vt:lpstr>
      <vt:lpstr>PowerPoint 演示文稿</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commits suicide?</dc:title>
  <dc:creator>Cara You</dc:creator>
  <cp:lastModifiedBy>Cara You</cp:lastModifiedBy>
  <cp:revision>41</cp:revision>
  <dcterms:created xsi:type="dcterms:W3CDTF">2019-05-13T16:09:33Z</dcterms:created>
  <dcterms:modified xsi:type="dcterms:W3CDTF">2019-05-16T14:44:09Z</dcterms:modified>
</cp:coreProperties>
</file>